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99" r:id="rId4"/>
    <p:sldId id="300" r:id="rId5"/>
    <p:sldId id="302" r:id="rId6"/>
    <p:sldId id="301" r:id="rId7"/>
    <p:sldId id="303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3" r:id="rId17"/>
    <p:sldId id="312" r:id="rId18"/>
    <p:sldId id="314" r:id="rId19"/>
    <p:sldId id="297" r:id="rId20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68">
          <p15:clr>
            <a:srgbClr val="A4A3A4"/>
          </p15:clr>
        </p15:guide>
        <p15:guide id="4" pos="6912">
          <p15:clr>
            <a:srgbClr val="A4A3A4"/>
          </p15:clr>
        </p15:guide>
        <p15:guide id="5" orient="horz" pos="1008">
          <p15:clr>
            <a:srgbClr val="A4A3A4"/>
          </p15:clr>
        </p15:guide>
        <p15:guide id="6" orient="horz" pos="648">
          <p15:clr>
            <a:srgbClr val="A4A3A4"/>
          </p15:clr>
        </p15:guide>
        <p15:guide id="7" orient="horz" pos="3696">
          <p15:clr>
            <a:srgbClr val="A4A3A4"/>
          </p15:clr>
        </p15:guide>
        <p15:guide id="8" pos="7512">
          <p15:clr>
            <a:srgbClr val="A4A3A4"/>
          </p15:clr>
        </p15:guide>
        <p15:guide id="9" pos="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56565"/>
    <a:srgbClr val="990000"/>
    <a:srgbClr val="A66B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85" autoAdjust="0"/>
    <p:restoredTop sz="85121" autoAdjust="0"/>
  </p:normalViewPr>
  <p:slideViewPr>
    <p:cSldViewPr snapToGrid="0">
      <p:cViewPr varScale="1">
        <p:scale>
          <a:sx n="62" d="100"/>
          <a:sy n="62" d="100"/>
        </p:scale>
        <p:origin x="-864" y="-84"/>
      </p:cViewPr>
      <p:guideLst>
        <p:guide orient="horz" pos="2160"/>
        <p:guide orient="horz" pos="1008"/>
        <p:guide orient="horz" pos="648"/>
        <p:guide orient="horz" pos="3696"/>
        <p:guide pos="3840"/>
        <p:guide pos="768"/>
        <p:guide pos="6912"/>
        <p:guide pos="7512"/>
        <p:guide pos="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3.wmf"/><Relationship Id="rId1" Type="http://schemas.openxmlformats.org/officeDocument/2006/relationships/image" Target="../media/image2.wmf"/><Relationship Id="rId4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2.wmf>
</file>

<file path=ppt/media/image3.wmf>
</file>

<file path=ppt/media/image4.wmf>
</file>

<file path=ppt/media/image5.wmf>
</file>

<file path=ppt/media/image6.gif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smtClean="0"/>
            </a:lvl1pPr>
          </a:lstStyle>
          <a:p>
            <a:pPr>
              <a:defRPr/>
            </a:pPr>
            <a:fld id="{F2E05DC7-9CA3-40D4-8349-B44192BB294E}" type="datetimeFigureOut">
              <a:rPr lang="zh-CN" altLang="en-US"/>
              <a:pPr>
                <a:defRPr/>
              </a:pPr>
              <a:t>2016/7/26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smtClean="0"/>
            </a:lvl1pPr>
          </a:lstStyle>
          <a:p>
            <a:pPr>
              <a:defRPr/>
            </a:pPr>
            <a:fld id="{46E9D97A-80AC-4A9E-8953-73608602C8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13827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6E9D97A-80AC-4A9E-8953-73608602C86B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287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9285CF-BCE6-493E-92AF-8615237AB588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0F0632-A4FE-4B92-B906-0A6671C693E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194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E9F86B-E6EC-4BD1-95D1-5A6260DD91F9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14C3D0-B459-4806-963D-0EEB5CC22BE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753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3866F9-F222-433F-B7A1-EDBCDCCEDF54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39B739-9B95-4523-AE79-9B1F365DDA1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341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58F180-5BB1-45EF-ABDE-3B9A6A6CB99A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A8271D-6FB9-4EBB-AF70-FFEC4F4661B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338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D98C9E-9DB5-43CD-97BE-69439D89F20B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14E2B0-8179-4217-9C31-7D51A43BDEC3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641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EDC3D1-B676-49FA-9256-2A614C9C9A20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760F19-5D87-4798-AE6F-B183F4B40FF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734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87812F-7C6C-4637-9559-0BE02D230053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B3BEBD-6F7C-408D-92A4-7616B07B12D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322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258F37-F7F6-4D3D-BD43-033E1C59BD43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2CDDA8-F711-4B11-BC69-DB8508EA28D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624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F0F7DD-31AB-4634-810B-E830C1690683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6940E0-36FD-4477-9E83-8C2F41BCF1C3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279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3612F9-2396-49E1-9675-33B13908E959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375237-8512-4A8D-B512-84688256E8E0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989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FAE897-D54F-4494-BA8D-D83D4AE296FB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D2FBB0-A4E6-4106-BE93-99828940844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485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295172-6F45-4893-8E81-F4B34F290F5D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4A0C1B-054E-4910-ABB7-30F62B951543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179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Calibri Light" panose="020F0302020204030204" pitchFamily="34" charset="0"/>
              </a:rPr>
              <a:t>Click to edit Master title style</a:t>
            </a:r>
          </a:p>
        </p:txBody>
      </p:sp>
      <p:sp>
        <p:nvSpPr>
          <p:cNvPr id="1027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Calibri" panose="020F0502020204030204" pitchFamily="34" charset="0"/>
              </a:rPr>
              <a:t>Click to edit Master text styles</a:t>
            </a:r>
          </a:p>
          <a:p>
            <a:pPr lvl="1"/>
            <a:r>
              <a:rPr lang="zh-CN" altLang="zh-CN" smtClean="0">
                <a:sym typeface="Calibri" panose="020F0502020204030204" pitchFamily="34" charset="0"/>
              </a:rPr>
              <a:t>Second level</a:t>
            </a:r>
          </a:p>
          <a:p>
            <a:pPr lvl="2"/>
            <a:r>
              <a:rPr lang="zh-CN" altLang="zh-CN" smtClean="0">
                <a:sym typeface="Calibri" panose="020F0502020204030204" pitchFamily="34" charset="0"/>
              </a:rPr>
              <a:t>Third level</a:t>
            </a:r>
          </a:p>
          <a:p>
            <a:pPr lvl="3"/>
            <a:r>
              <a:rPr lang="zh-CN" altLang="zh-CN" smtClean="0">
                <a:sym typeface="Calibri" panose="020F0502020204030204" pitchFamily="34" charset="0"/>
              </a:rPr>
              <a:t>Fourth level</a:t>
            </a:r>
          </a:p>
          <a:p>
            <a:pPr lvl="4"/>
            <a:r>
              <a:rPr lang="zh-CN" altLang="zh-CN" smtClean="0">
                <a:sym typeface="Calibri" panose="020F0502020204030204" pitchFamily="34" charset="0"/>
              </a:rPr>
              <a:t>Fifth level</a:t>
            </a:r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9B567CC-BAB8-4D9B-820E-35DF7221193F}" type="datetime1">
              <a:rPr lang="zh-CN" altLang="en-US"/>
              <a:pPr>
                <a:defRPr/>
              </a:pPr>
              <a:t>2016/7/26</a:t>
            </a:fld>
            <a:endParaRPr lang="en-US" altLang="zh-CN" sz="1800">
              <a:solidFill>
                <a:schemeClr val="tx1"/>
              </a:solidFill>
            </a:endParaRPr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54116C1-2643-4F64-8800-74C05C3612ED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5.wmf"/><Relationship Id="rId4" Type="http://schemas.openxmlformats.org/officeDocument/2006/relationships/image" Target="../media/image2.wmf"/><Relationship Id="rId9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png"/><Relationship Id="rId5" Type="http://schemas.openxmlformats.org/officeDocument/2006/relationships/image" Target="../media/image5.w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8.w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1.vsd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901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366" name="TextBox 4"/>
          <p:cNvSpPr>
            <a:spLocks noChangeArrowheads="1"/>
          </p:cNvSpPr>
          <p:nvPr/>
        </p:nvSpPr>
        <p:spPr bwMode="auto">
          <a:xfrm>
            <a:off x="4037584" y="2017713"/>
            <a:ext cx="435247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7200" dirty="0" smtClean="0">
                <a:solidFill>
                  <a:srgbClr val="3F3F3F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GeosansLight" pitchFamily="2" charset="0"/>
              </a:rPr>
              <a:t>四看</a:t>
            </a:r>
            <a:r>
              <a:rPr lang="en-US" altLang="zh-CN" sz="7200" dirty="0" smtClean="0">
                <a:solidFill>
                  <a:srgbClr val="3F3F3F"/>
                </a:solidFill>
                <a:latin typeface="Edwardian Script ITC" panose="030303020407070D0804" pitchFamily="66" charset="0"/>
                <a:ea typeface="华文行楷" panose="02010800040101010101" pitchFamily="2" charset="-122"/>
                <a:sym typeface="GeosansLight" pitchFamily="2" charset="0"/>
              </a:rPr>
              <a:t>LDA</a:t>
            </a:r>
            <a:endParaRPr lang="en-US" altLang="zh-CN" sz="7200" dirty="0">
              <a:solidFill>
                <a:srgbClr val="3F3F3F"/>
              </a:solidFill>
              <a:latin typeface="Edwardian Script ITC" panose="030303020407070D0804" pitchFamily="66" charset="0"/>
              <a:ea typeface="华文行楷" panose="02010800040101010101" pitchFamily="2" charset="-122"/>
              <a:sym typeface="GeosansLight" pitchFamily="2" charset="0"/>
            </a:endParaRPr>
          </a:p>
        </p:txBody>
      </p:sp>
      <p:sp>
        <p:nvSpPr>
          <p:cNvPr id="8" name="Rectangle 17"/>
          <p:cNvSpPr>
            <a:spLocks noChangeArrowheads="1"/>
          </p:cNvSpPr>
          <p:nvPr/>
        </p:nvSpPr>
        <p:spPr bwMode="auto">
          <a:xfrm>
            <a:off x="4822322" y="4974145"/>
            <a:ext cx="25473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July 26, 2016</a:t>
            </a:r>
            <a:endParaRPr lang="en-US" altLang="zh-CN" sz="2800" dirty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</p:txBody>
      </p:sp>
      <p:sp>
        <p:nvSpPr>
          <p:cNvPr id="9" name="Rectangle 17"/>
          <p:cNvSpPr>
            <a:spLocks noChangeArrowheads="1"/>
          </p:cNvSpPr>
          <p:nvPr/>
        </p:nvSpPr>
        <p:spPr bwMode="auto">
          <a:xfrm>
            <a:off x="4822322" y="4183570"/>
            <a:ext cx="254735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rgbClr val="595959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Open Sans" pitchFamily="2" charset="0"/>
              </a:rPr>
              <a:t>朱佳晖</a:t>
            </a:r>
            <a:endParaRPr lang="en-US" altLang="zh-CN" sz="3200" dirty="0">
              <a:solidFill>
                <a:srgbClr val="595959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Open Sans" pitchFamily="2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-15874" y="0"/>
            <a:ext cx="4006849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9018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5607" name="Oval 9"/>
          <p:cNvSpPr>
            <a:spLocks noChangeArrowheads="1"/>
          </p:cNvSpPr>
          <p:nvPr/>
        </p:nvSpPr>
        <p:spPr bwMode="auto">
          <a:xfrm>
            <a:off x="5476875" y="1943101"/>
            <a:ext cx="1571625" cy="1893888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6350">
            <a:solidFill>
              <a:srgbClr val="A5A5A5"/>
            </a:solidFill>
            <a:bevel/>
            <a:headEnd/>
            <a:tailEnd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5608" name="Oval 13"/>
          <p:cNvSpPr>
            <a:spLocks noChangeArrowheads="1"/>
          </p:cNvSpPr>
          <p:nvPr/>
        </p:nvSpPr>
        <p:spPr bwMode="auto">
          <a:xfrm>
            <a:off x="7604125" y="1943101"/>
            <a:ext cx="1573213" cy="1893887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6350">
            <a:solidFill>
              <a:srgbClr val="A5A5A5"/>
            </a:solidFill>
            <a:bevel/>
            <a:headEnd/>
            <a:tailEnd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5609" name="Oval 14"/>
          <p:cNvSpPr>
            <a:spLocks noChangeArrowheads="1"/>
          </p:cNvSpPr>
          <p:nvPr/>
        </p:nvSpPr>
        <p:spPr bwMode="auto">
          <a:xfrm>
            <a:off x="9734550" y="1943101"/>
            <a:ext cx="1571625" cy="1893888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6350">
            <a:solidFill>
              <a:srgbClr val="A5A5A5"/>
            </a:solidFill>
            <a:bevel/>
            <a:headEnd/>
            <a:tailEnd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5610" name="TextBox 16"/>
          <p:cNvSpPr>
            <a:spLocks noChangeArrowheads="1"/>
          </p:cNvSpPr>
          <p:nvPr/>
        </p:nvSpPr>
        <p:spPr bwMode="auto">
          <a:xfrm>
            <a:off x="5476875" y="4146520"/>
            <a:ext cx="173637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David M. </a:t>
            </a:r>
            <a:r>
              <a:rPr lang="en-US" altLang="zh-CN" sz="2000" dirty="0" err="1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Blei</a:t>
            </a:r>
            <a:r>
              <a:rPr lang="en-US" altLang="zh-CN" sz="2000" dirty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 </a:t>
            </a:r>
          </a:p>
        </p:txBody>
      </p:sp>
      <p:sp>
        <p:nvSpPr>
          <p:cNvPr id="16" name="Oval 7"/>
          <p:cNvSpPr>
            <a:spLocks noChangeArrowheads="1"/>
          </p:cNvSpPr>
          <p:nvPr/>
        </p:nvSpPr>
        <p:spPr bwMode="auto">
          <a:xfrm>
            <a:off x="874940" y="2813419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chemeClr val="bg1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chemeClr val="bg1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7" name="TextBox 1"/>
          <p:cNvSpPr>
            <a:spLocks noChangeArrowheads="1"/>
          </p:cNvSpPr>
          <p:nvPr/>
        </p:nvSpPr>
        <p:spPr bwMode="auto">
          <a:xfrm>
            <a:off x="2139990" y="2899695"/>
            <a:ext cx="110799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作者</a:t>
            </a:r>
            <a:endParaRPr lang="en-US" altLang="zh-CN" sz="36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sp>
        <p:nvSpPr>
          <p:cNvPr id="19" name="TextBox 16"/>
          <p:cNvSpPr>
            <a:spLocks noChangeArrowheads="1"/>
          </p:cNvSpPr>
          <p:nvPr/>
        </p:nvSpPr>
        <p:spPr bwMode="auto">
          <a:xfrm>
            <a:off x="9734550" y="4146520"/>
            <a:ext cx="209384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Michael I. Jordan</a:t>
            </a:r>
          </a:p>
        </p:txBody>
      </p:sp>
      <p:sp>
        <p:nvSpPr>
          <p:cNvPr id="20" name="TextBox 16"/>
          <p:cNvSpPr>
            <a:spLocks noChangeArrowheads="1"/>
          </p:cNvSpPr>
          <p:nvPr/>
        </p:nvSpPr>
        <p:spPr bwMode="auto">
          <a:xfrm>
            <a:off x="7604125" y="4146520"/>
            <a:ext cx="173637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Andrew Y. Ng</a:t>
            </a:r>
          </a:p>
        </p:txBody>
      </p:sp>
      <p:sp>
        <p:nvSpPr>
          <p:cNvPr id="21" name="TextBox 16"/>
          <p:cNvSpPr>
            <a:spLocks noChangeArrowheads="1"/>
          </p:cNvSpPr>
          <p:nvPr/>
        </p:nvSpPr>
        <p:spPr bwMode="auto">
          <a:xfrm>
            <a:off x="4448176" y="4941886"/>
            <a:ext cx="745641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D. M. </a:t>
            </a:r>
            <a:r>
              <a:rPr lang="en-US" altLang="zh-CN" sz="2000" dirty="0" err="1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Blei</a:t>
            </a:r>
            <a:r>
              <a:rPr lang="en-US" altLang="zh-CN" sz="2000" dirty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, A. Y. Ng, and M. I. Jordan. </a:t>
            </a:r>
            <a:r>
              <a:rPr lang="en-US" altLang="zh-CN" sz="2000" dirty="0" smtClean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Latent </a:t>
            </a:r>
            <a:r>
              <a:rPr lang="en-US" altLang="zh-CN" sz="2000" dirty="0" err="1" smtClean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dirichlet</a:t>
            </a:r>
            <a:r>
              <a:rPr lang="en-US" altLang="zh-CN" sz="2000" dirty="0" smtClean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 </a:t>
            </a:r>
            <a:r>
              <a:rPr lang="en-US" altLang="zh-CN" sz="2000" dirty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allocation. </a:t>
            </a:r>
            <a:r>
              <a:rPr lang="en-US" altLang="zh-CN" sz="2000" i="1" dirty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The Journal of Machine </a:t>
            </a:r>
            <a:r>
              <a:rPr lang="en-US" altLang="zh-CN" sz="2000" i="1" dirty="0" smtClean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Learning Research</a:t>
            </a:r>
            <a:r>
              <a:rPr lang="en-US" altLang="zh-CN" sz="2000" dirty="0">
                <a:solidFill>
                  <a:srgbClr val="3F3F3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, 3:993–1022, 2003.</a:t>
            </a:r>
          </a:p>
        </p:txBody>
      </p:sp>
    </p:spTree>
    <p:extLst>
      <p:ext uri="{BB962C8B-B14F-4D97-AF65-F5344CB8AC3E}">
        <p14:creationId xmlns:p14="http://schemas.microsoft.com/office/powerpoint/2010/main" val="3479881823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5"/>
          <p:cNvSpPr>
            <a:spLocks noChangeArrowheads="1"/>
          </p:cNvSpPr>
          <p:nvPr/>
        </p:nvSpPr>
        <p:spPr bwMode="auto">
          <a:xfrm>
            <a:off x="7018338" y="0"/>
            <a:ext cx="5173662" cy="68580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9699" name="Rectangle 16"/>
          <p:cNvSpPr>
            <a:spLocks noChangeArrowheads="1"/>
          </p:cNvSpPr>
          <p:nvPr/>
        </p:nvSpPr>
        <p:spPr bwMode="auto">
          <a:xfrm>
            <a:off x="7018338" y="1"/>
            <a:ext cx="5173662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9018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998765" y="746494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7F7F7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2" name="TextBox 1"/>
          <p:cNvSpPr>
            <a:spLocks noChangeArrowheads="1"/>
          </p:cNvSpPr>
          <p:nvPr/>
        </p:nvSpPr>
        <p:spPr bwMode="auto">
          <a:xfrm>
            <a:off x="2295689" y="887121"/>
            <a:ext cx="272382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LDA</a:t>
            </a:r>
            <a:r>
              <a:rPr lang="zh-CN" altLang="en-US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中的主题</a:t>
            </a:r>
            <a:endParaRPr lang="en-US" altLang="zh-CN" sz="3600" dirty="0">
              <a:solidFill>
                <a:srgbClr val="595959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sp>
        <p:nvSpPr>
          <p:cNvPr id="26" name="Rectangle 17"/>
          <p:cNvSpPr>
            <a:spLocks noChangeArrowheads="1"/>
          </p:cNvSpPr>
          <p:nvPr/>
        </p:nvSpPr>
        <p:spPr bwMode="auto">
          <a:xfrm>
            <a:off x="566630" y="2258224"/>
            <a:ext cx="5948469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LDA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通过主题（潜在主题），将文档、词汇之间关联起来，同时将文档映射在维度较小的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主题特征域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，而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将主题表现为词汇之间的概率分布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。</a:t>
            </a:r>
            <a:endParaRPr lang="en-US" altLang="zh-CN" sz="2000" dirty="0" smtClean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algn="just" eaLnBrk="1" hangingPunct="1"/>
            <a:endParaRPr lang="en-US" altLang="zh-CN" sz="2000" dirty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algn="just" eaLnBrk="1" hangingPunct="1"/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在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LDA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模型中，要产生的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(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潜在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)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主题的个数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K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一般是人工指定的。</a:t>
            </a:r>
            <a:endParaRPr lang="zh-CN" altLang="en-US" sz="2000" dirty="0" smtClean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</p:txBody>
      </p:sp>
      <p:sp>
        <p:nvSpPr>
          <p:cNvPr id="28" name="Rectangle 17"/>
          <p:cNvSpPr>
            <a:spLocks noChangeArrowheads="1"/>
          </p:cNvSpPr>
          <p:nvPr/>
        </p:nvSpPr>
        <p:spPr bwMode="auto">
          <a:xfrm>
            <a:off x="7027863" y="1074509"/>
            <a:ext cx="4961989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endParaRPr lang="zh-CN" altLang="en-US" sz="2000" dirty="0">
              <a:solidFill>
                <a:srgbClr val="FFFFFF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《</a:t>
            </a:r>
            <a:r>
              <a:rPr lang="zh-CN" altLang="en-US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十八大报告</a:t>
            </a: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》=0.2∗</a:t>
            </a:r>
            <a:r>
              <a:rPr lang="zh-CN" altLang="en-US" sz="2000" dirty="0">
                <a:solidFill>
                  <a:srgbClr val="00B05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全面建设小康社会</a:t>
            </a: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+0.2∗</a:t>
            </a:r>
            <a:r>
              <a:rPr lang="zh-CN" altLang="en-US" sz="2000" dirty="0">
                <a:solidFill>
                  <a:srgbClr val="A66BD3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社会主义市场经济</a:t>
            </a: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+0.2∗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政治体制改革</a:t>
            </a: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+0.4∗</a:t>
            </a:r>
            <a:r>
              <a:rPr lang="zh-CN" altLang="en-US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其他</a:t>
            </a: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endParaRPr lang="zh-CN" altLang="en-US" sz="2000" dirty="0">
              <a:solidFill>
                <a:srgbClr val="FFFFFF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而其中的“</a:t>
            </a:r>
            <a:r>
              <a:rPr lang="zh-CN" altLang="en-US" sz="2000" dirty="0">
                <a:solidFill>
                  <a:srgbClr val="00B05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全面建设小康社会</a:t>
            </a:r>
            <a:r>
              <a:rPr lang="zh-CN" altLang="en-US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”这个主题，又是由“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人均</a:t>
            </a:r>
            <a:r>
              <a:rPr lang="en-US" altLang="zh-CN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GDP</a:t>
            </a: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”</a:t>
            </a:r>
            <a:r>
              <a:rPr lang="zh-CN" altLang="en-US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、“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人均收入</a:t>
            </a:r>
            <a:r>
              <a:rPr lang="zh-CN" altLang="en-US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”、“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生活水平</a:t>
            </a:r>
            <a:r>
              <a:rPr lang="zh-CN" altLang="en-US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”、“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文化软实力</a:t>
            </a:r>
            <a:r>
              <a:rPr lang="zh-CN" altLang="en-US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”等词汇按照一定的概率分布构成的。因此该主题的词汇分布可表示如下（概率分布值只是打个比方）：</a:t>
            </a: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endParaRPr lang="zh-CN" altLang="en-US" sz="2000" dirty="0">
              <a:solidFill>
                <a:srgbClr val="FFFFFF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rgbClr val="00B05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全面建设小康社会</a:t>
            </a: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=0.2∗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人均</a:t>
            </a:r>
            <a:r>
              <a:rPr lang="en-US" altLang="zh-CN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GDP</a:t>
            </a: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+0.2∗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人均收入</a:t>
            </a: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+0.2∗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生活水平</a:t>
            </a:r>
            <a:r>
              <a:rPr lang="en-US" altLang="zh-CN" sz="20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+0.4∗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文化软实力</a:t>
            </a:r>
          </a:p>
        </p:txBody>
      </p:sp>
      <p:sp>
        <p:nvSpPr>
          <p:cNvPr id="17" name="Rectangle 17"/>
          <p:cNvSpPr>
            <a:spLocks noChangeArrowheads="1"/>
          </p:cNvSpPr>
          <p:nvPr/>
        </p:nvSpPr>
        <p:spPr bwMode="auto">
          <a:xfrm>
            <a:off x="557105" y="4410874"/>
            <a:ext cx="5948469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比如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《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胡锦涛在中国共产党第十八次全国代表大会上的报告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》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这篇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文档（简称</a:t>
            </a:r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《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十八大报告</a:t>
            </a:r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》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），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包含了“</a:t>
            </a:r>
            <a:r>
              <a:rPr lang="zh-CN" altLang="en-US" sz="2000" dirty="0">
                <a:solidFill>
                  <a:srgbClr val="00B05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全面建设小康社会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”、“</a:t>
            </a:r>
            <a:r>
              <a:rPr lang="zh-CN" altLang="en-US" sz="2000" dirty="0">
                <a:solidFill>
                  <a:srgbClr val="A66BD3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社会主义市场经济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”、“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政治体制改革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”等主题。那么对于这个文档，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其</a:t>
            </a:r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LDA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建模方式可能如右所示（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以下的概率分布具体值只是打个比方）：</a:t>
            </a:r>
          </a:p>
        </p:txBody>
      </p:sp>
    </p:spTree>
    <p:extLst>
      <p:ext uri="{BB962C8B-B14F-4D97-AF65-F5344CB8AC3E}">
        <p14:creationId xmlns:p14="http://schemas.microsoft.com/office/powerpoint/2010/main" val="31259722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998765" y="746494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7F7F7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2" name="TextBox 1"/>
          <p:cNvSpPr>
            <a:spLocks noChangeArrowheads="1"/>
          </p:cNvSpPr>
          <p:nvPr/>
        </p:nvSpPr>
        <p:spPr bwMode="auto">
          <a:xfrm>
            <a:off x="2021176" y="862272"/>
            <a:ext cx="43396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文档的主题分配序列</a:t>
            </a:r>
            <a:endParaRPr lang="en-US" altLang="zh-CN" sz="3600" dirty="0">
              <a:solidFill>
                <a:srgbClr val="595959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sp>
        <p:nvSpPr>
          <p:cNvPr id="26" name="Rectangle 17"/>
          <p:cNvSpPr>
            <a:spLocks noChangeArrowheads="1"/>
          </p:cNvSpPr>
          <p:nvPr/>
        </p:nvSpPr>
        <p:spPr bwMode="auto">
          <a:xfrm>
            <a:off x="947629" y="2029522"/>
            <a:ext cx="516742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文档的主题分配序列是指该文档中的每一个词所对应的</a:t>
            </a:r>
            <a:r>
              <a:rPr lang="zh-CN" altLang="en-US" sz="2000" dirty="0" smtClean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主题（编号）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组成的序列。</a:t>
            </a:r>
            <a:endParaRPr lang="en-US" altLang="zh-CN" sz="2000" dirty="0" smtClean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algn="just" eaLnBrk="1" hangingPunct="1"/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假设从一个文档中挖掘出的主题如右所示：</a:t>
            </a:r>
            <a:endParaRPr lang="zh-CN" altLang="en-US" sz="2000" dirty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</p:txBody>
      </p:sp>
      <p:sp>
        <p:nvSpPr>
          <p:cNvPr id="17" name="Rectangle 17"/>
          <p:cNvSpPr>
            <a:spLocks noChangeArrowheads="1"/>
          </p:cNvSpPr>
          <p:nvPr/>
        </p:nvSpPr>
        <p:spPr bwMode="auto">
          <a:xfrm>
            <a:off x="947630" y="3586574"/>
            <a:ext cx="371009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那么整个文档的主题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分配序列可能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是这样的：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0826" y="1236201"/>
            <a:ext cx="5554410" cy="20248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726" y="3292363"/>
            <a:ext cx="7006510" cy="35656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854550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1" name="Rectangle 6"/>
          <p:cNvSpPr>
            <a:spLocks noChangeArrowheads="1"/>
          </p:cNvSpPr>
          <p:nvPr/>
        </p:nvSpPr>
        <p:spPr bwMode="auto">
          <a:xfrm>
            <a:off x="781050" y="1828800"/>
            <a:ext cx="10763250" cy="676276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训练</a:t>
            </a:r>
            <a:r>
              <a:rPr lang="zh-CN" altLang="en-US" sz="2000" dirty="0" smtClean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：给定</a:t>
            </a: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文本语料以及分布的先验参数，得到文档</a:t>
            </a:r>
            <a:r>
              <a:rPr lang="en-US" altLang="zh-CN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-</a:t>
            </a: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主题、主题</a:t>
            </a:r>
            <a:r>
              <a:rPr lang="en-US" altLang="zh-CN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-</a:t>
            </a: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词汇分布。类似于概括文章</a:t>
            </a:r>
            <a:r>
              <a:rPr lang="zh-CN" altLang="en-US" sz="2000" dirty="0" smtClean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中心思想。</a:t>
            </a:r>
            <a:endParaRPr lang="zh-CN" altLang="en-US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1753" name="Rectangle 9"/>
          <p:cNvSpPr>
            <a:spLocks noChangeArrowheads="1"/>
          </p:cNvSpPr>
          <p:nvPr/>
        </p:nvSpPr>
        <p:spPr bwMode="auto">
          <a:xfrm>
            <a:off x="781050" y="4019550"/>
            <a:ext cx="10763250" cy="762002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生成</a:t>
            </a:r>
            <a:r>
              <a:rPr lang="zh-CN" altLang="en-US" sz="2000" dirty="0" smtClean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：给定</a:t>
            </a: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文档</a:t>
            </a:r>
            <a:r>
              <a:rPr lang="en-US" altLang="zh-CN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-</a:t>
            </a: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主题、主题</a:t>
            </a:r>
            <a:r>
              <a:rPr lang="en-US" altLang="zh-CN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-</a:t>
            </a: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词汇分布，并给定相关主题、词汇，生成文档。类似于以</a:t>
            </a:r>
            <a:r>
              <a:rPr lang="en-US" altLang="zh-CN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XXX</a:t>
            </a: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为题写一篇</a:t>
            </a:r>
            <a:r>
              <a:rPr lang="en-US" altLang="zh-CN" sz="2000" dirty="0" smtClean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XXX</a:t>
            </a:r>
            <a:r>
              <a:rPr lang="zh-CN" altLang="en-US" sz="2000" dirty="0" smtClean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字</a:t>
            </a:r>
            <a:r>
              <a:rPr lang="zh-CN" altLang="en-US" sz="2000" dirty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的</a:t>
            </a:r>
            <a:r>
              <a:rPr lang="zh-CN" altLang="en-US" sz="2000" dirty="0" smtClean="0">
                <a:solidFill>
                  <a:srgbClr val="262626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作文。</a:t>
            </a:r>
            <a:endParaRPr lang="zh-CN" altLang="en-US" sz="2000" dirty="0">
              <a:solidFill>
                <a:srgbClr val="262626"/>
              </a:solidFill>
              <a:latin typeface="Open Sans"/>
              <a:ea typeface="楷体" panose="02010609060101010101" pitchFamily="49" charset="-122"/>
              <a:sym typeface="Calibri" panose="020F0502020204030204" pitchFamily="34" charset="0"/>
            </a:endParaRPr>
          </a:p>
        </p:txBody>
      </p:sp>
      <p:sp>
        <p:nvSpPr>
          <p:cNvPr id="31754" name="Rectangle 10"/>
          <p:cNvSpPr>
            <a:spLocks noChangeArrowheads="1"/>
          </p:cNvSpPr>
          <p:nvPr/>
        </p:nvSpPr>
        <p:spPr bwMode="auto">
          <a:xfrm>
            <a:off x="781050" y="2505076"/>
            <a:ext cx="10763250" cy="15144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一般过程如下：</a:t>
            </a:r>
          </a:p>
          <a:p>
            <a:pPr eaLnBrk="1" hangingPunct="1"/>
            <a:r>
              <a:rPr lang="en-US" altLang="zh-CN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1. 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文档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的向量空间模型构建，特征值可以是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TF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或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TF-IDF</a:t>
            </a:r>
          </a:p>
          <a:p>
            <a:pPr eaLnBrk="1" hangingPunct="1"/>
            <a:r>
              <a:rPr lang="en-US" altLang="zh-CN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2. 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参数估计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：</a:t>
            </a:r>
          </a:p>
          <a:p>
            <a:pPr eaLnBrk="1" hangingPunct="1"/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           吉布斯采样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(Gibbs Sampling)</a:t>
            </a:r>
          </a:p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           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变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分贝叶斯推断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(Variational Bayesian </a:t>
            </a:r>
            <a:r>
              <a:rPr lang="en-US" altLang="zh-CN" sz="2000" dirty="0" err="1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Infercence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)</a:t>
            </a:r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998765" y="746494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7F7F7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2" name="TextBox 1"/>
          <p:cNvSpPr>
            <a:spLocks noChangeArrowheads="1"/>
          </p:cNvSpPr>
          <p:nvPr/>
        </p:nvSpPr>
        <p:spPr bwMode="auto">
          <a:xfrm>
            <a:off x="2207732" y="862272"/>
            <a:ext cx="318548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LDA</a:t>
            </a:r>
            <a:r>
              <a:rPr lang="zh-CN" altLang="en-US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的两种过程</a:t>
            </a:r>
            <a:endParaRPr lang="en-US" altLang="zh-CN" sz="3600" dirty="0">
              <a:solidFill>
                <a:srgbClr val="595959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781050" y="4791075"/>
            <a:ext cx="10763250" cy="18478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一般过程如下：</a:t>
            </a:r>
          </a:p>
          <a:p>
            <a:pPr eaLnBrk="1" hangingPunct="1"/>
            <a:r>
              <a:rPr lang="en-US" altLang="zh-CN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1. 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确定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要生成的文档的数目，每个文档的相应的词数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(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即每个文档的长度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)</a:t>
            </a:r>
          </a:p>
          <a:p>
            <a:pPr eaLnBrk="1" hangingPunct="1"/>
            <a:r>
              <a:rPr lang="en-US" altLang="zh-CN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2. 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对于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每一篇文档的每一个词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：</a:t>
            </a:r>
            <a:endParaRPr lang="en-US" altLang="zh-CN" sz="2000" dirty="0" smtClean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FontAwesome" pitchFamily="2" charset="0"/>
            </a:endParaRPr>
          </a:p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          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文档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-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主题分布采样一个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主题</a:t>
            </a:r>
            <a:endParaRPr lang="en-US" altLang="zh-CN" sz="2000" dirty="0" smtClean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FontAwesome" pitchFamily="2" charset="0"/>
            </a:endParaRPr>
          </a:p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          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选定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该主题的主题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-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词汇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分布</a:t>
            </a:r>
            <a:endParaRPr lang="en-US" altLang="zh-CN" sz="2000" dirty="0" smtClean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FontAwesome" pitchFamily="2" charset="0"/>
            </a:endParaRPr>
          </a:p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          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根据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该主题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-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FontAwesome" pitchFamily="2" charset="0"/>
              </a:rPr>
              <a:t>词汇分布采样一个词</a:t>
            </a:r>
          </a:p>
        </p:txBody>
      </p:sp>
    </p:spTree>
    <p:extLst>
      <p:ext uri="{BB962C8B-B14F-4D97-AF65-F5344CB8AC3E}">
        <p14:creationId xmlns:p14="http://schemas.microsoft.com/office/powerpoint/2010/main" val="178681285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1"/>
          <p:cNvSpPr>
            <a:spLocks noChangeArrowheads="1"/>
          </p:cNvSpPr>
          <p:nvPr/>
        </p:nvSpPr>
        <p:spPr bwMode="auto">
          <a:xfrm>
            <a:off x="0" y="1913743"/>
            <a:ext cx="12192000" cy="2670324"/>
          </a:xfrm>
          <a:prstGeom prst="rect">
            <a:avLst/>
          </a:prstGeom>
          <a:solidFill>
            <a:schemeClr val="tx1">
              <a:lumMod val="85000"/>
              <a:lumOff val="15000"/>
              <a:alpha val="69019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998765" y="746494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7F7F7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2" name="TextBox 1"/>
          <p:cNvSpPr>
            <a:spLocks noChangeArrowheads="1"/>
          </p:cNvSpPr>
          <p:nvPr/>
        </p:nvSpPr>
        <p:spPr bwMode="auto">
          <a:xfrm>
            <a:off x="2136593" y="862272"/>
            <a:ext cx="410881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LDA</a:t>
            </a:r>
            <a:r>
              <a:rPr lang="zh-CN" altLang="en-US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模型参数的推断</a:t>
            </a:r>
            <a:endParaRPr lang="en-US" altLang="zh-CN" sz="3600" dirty="0">
              <a:solidFill>
                <a:srgbClr val="595959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sp>
        <p:nvSpPr>
          <p:cNvPr id="26" name="Rectangle 17"/>
          <p:cNvSpPr>
            <a:spLocks noChangeArrowheads="1"/>
          </p:cNvSpPr>
          <p:nvPr/>
        </p:nvSpPr>
        <p:spPr bwMode="auto">
          <a:xfrm>
            <a:off x="947629" y="2029522"/>
            <a:ext cx="10358546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文档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主题分布参数以及主题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词汇分布参数的推断是主题建模中最为核心的步骤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algn="just" eaLnBrk="1" hangingPunct="1"/>
            <a:endParaRPr lang="en-US" altLang="zh-CN" sz="2000" dirty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由于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在</a:t>
            </a:r>
            <a:r>
              <a:rPr lang="en-US" altLang="zh-CN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LDA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模型参数推断过程中，所构造的关于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文档</a:t>
            </a:r>
            <a:r>
              <a:rPr lang="en-US" altLang="zh-CN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主题分布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，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</a:t>
            </a:r>
            <a:r>
              <a:rPr lang="en-US" altLang="zh-CN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词汇分布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以及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主题分配序列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的联合后验概率表达式往往十分复杂，因此参数推断往往采用随机算法或者近似算法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一般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地，对于模型参数推断，主要有两大类方法，一类是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吉布斯采样</a:t>
            </a:r>
            <a:r>
              <a:rPr lang="en-US" altLang="zh-CN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(Gibbs Sampling)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，另一类是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变分贝叶斯推断</a:t>
            </a:r>
            <a:r>
              <a:rPr lang="en-US" altLang="zh-CN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(Variational Bayesian </a:t>
            </a:r>
            <a:r>
              <a:rPr lang="en-US" altLang="zh-CN" sz="2000" dirty="0" err="1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Infercence</a:t>
            </a:r>
            <a:r>
              <a:rPr lang="en-US" altLang="zh-CN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, VB)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88455154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4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1987" name="Rectangle 6"/>
          <p:cNvSpPr>
            <a:spLocks noChangeArrowheads="1"/>
          </p:cNvSpPr>
          <p:nvPr/>
        </p:nvSpPr>
        <p:spPr bwMode="auto">
          <a:xfrm>
            <a:off x="0" y="1218556"/>
            <a:ext cx="12192000" cy="18716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41988" name="Group 15"/>
          <p:cNvGrpSpPr>
            <a:grpSpLocks/>
          </p:cNvGrpSpPr>
          <p:nvPr/>
        </p:nvGrpSpPr>
        <p:grpSpPr bwMode="auto">
          <a:xfrm>
            <a:off x="4419066" y="1762478"/>
            <a:ext cx="3156455" cy="877213"/>
            <a:chOff x="0" y="7484"/>
            <a:chExt cx="3156828" cy="877584"/>
          </a:xfrm>
        </p:grpSpPr>
        <p:sp>
          <p:nvSpPr>
            <p:cNvPr id="41989" name="Oval 12"/>
            <p:cNvSpPr>
              <a:spLocks noChangeArrowheads="1"/>
            </p:cNvSpPr>
            <p:nvPr/>
          </p:nvSpPr>
          <p:spPr bwMode="auto">
            <a:xfrm>
              <a:off x="0" y="7484"/>
              <a:ext cx="877584" cy="877584"/>
            </a:xfrm>
            <a:prstGeom prst="ellipse">
              <a:avLst/>
            </a:prstGeom>
            <a:noFill/>
            <a:ln w="28575">
              <a:solidFill>
                <a:schemeClr val="bg1">
                  <a:lumMod val="95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rgbClr val="7F7F7F"/>
                  </a:solidFill>
                  <a:latin typeface="Simple-Line-Icons" pitchFamily="2" charset="2"/>
                  <a:sym typeface="Simple-Line-Icons" pitchFamily="2" charset="2"/>
                </a:rPr>
                <a:t></a:t>
              </a:r>
              <a:endParaRPr lang="en-US" altLang="zh-CN" sz="2800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1990" name="TextBox 13"/>
            <p:cNvSpPr>
              <a:spLocks noChangeArrowheads="1"/>
            </p:cNvSpPr>
            <p:nvPr/>
          </p:nvSpPr>
          <p:spPr bwMode="auto">
            <a:xfrm>
              <a:off x="1125263" y="122973"/>
              <a:ext cx="2031565" cy="6466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3600" dirty="0" smtClean="0">
                  <a:solidFill>
                    <a:srgbClr val="FFFFFF"/>
                  </a:solidFill>
                  <a:latin typeface="Open Sans"/>
                  <a:ea typeface="楷体" panose="02010609060101010101" pitchFamily="49" charset="-122"/>
                  <a:sym typeface="GeosansLight" pitchFamily="2" charset="0"/>
                </a:rPr>
                <a:t>变分推断</a:t>
              </a:r>
              <a:endParaRPr lang="en-US" altLang="zh-CN" sz="36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GeosansLigh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069397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-15874" y="0"/>
            <a:ext cx="4006849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9018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" name="Oval 7"/>
          <p:cNvSpPr>
            <a:spLocks noChangeArrowheads="1"/>
          </p:cNvSpPr>
          <p:nvPr/>
        </p:nvSpPr>
        <p:spPr bwMode="auto">
          <a:xfrm>
            <a:off x="874940" y="2813419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FFFFF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7" name="TextBox 1"/>
          <p:cNvSpPr>
            <a:spLocks noChangeArrowheads="1"/>
          </p:cNvSpPr>
          <p:nvPr/>
        </p:nvSpPr>
        <p:spPr bwMode="auto">
          <a:xfrm>
            <a:off x="1855445" y="2929197"/>
            <a:ext cx="203132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dirty="0" smtClean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变分推断</a:t>
            </a:r>
            <a:endParaRPr lang="en-US" altLang="zh-CN" sz="3600" dirty="0">
              <a:solidFill>
                <a:srgbClr val="FFFFFF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sp>
        <p:nvSpPr>
          <p:cNvPr id="12" name="Rectangle 17"/>
          <p:cNvSpPr>
            <a:spLocks noChangeArrowheads="1"/>
          </p:cNvSpPr>
          <p:nvPr/>
        </p:nvSpPr>
        <p:spPr bwMode="auto">
          <a:xfrm>
            <a:off x="4724400" y="2590642"/>
            <a:ext cx="675322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变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分贝叶斯推断是一种近似算法，它将模型参数的后验概率表达式用一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个相对简单的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变分分布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(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一般是指数族分布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)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来近似，并通过</a:t>
            </a:r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EM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等算法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迭代最大化变分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下界</a:t>
            </a:r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(ELBO)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来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估计模型参数。</a:t>
            </a:r>
          </a:p>
        </p:txBody>
      </p:sp>
    </p:spTree>
    <p:extLst>
      <p:ext uri="{BB962C8B-B14F-4D97-AF65-F5344CB8AC3E}">
        <p14:creationId xmlns:p14="http://schemas.microsoft.com/office/powerpoint/2010/main" val="3398863232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4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1987" name="Rectangle 6"/>
          <p:cNvSpPr>
            <a:spLocks noChangeArrowheads="1"/>
          </p:cNvSpPr>
          <p:nvPr/>
        </p:nvSpPr>
        <p:spPr bwMode="auto">
          <a:xfrm>
            <a:off x="0" y="1218556"/>
            <a:ext cx="12192000" cy="18716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41988" name="Group 15"/>
          <p:cNvGrpSpPr>
            <a:grpSpLocks/>
          </p:cNvGrpSpPr>
          <p:nvPr/>
        </p:nvGrpSpPr>
        <p:grpSpPr bwMode="auto">
          <a:xfrm>
            <a:off x="4419066" y="1762478"/>
            <a:ext cx="3618120" cy="877213"/>
            <a:chOff x="0" y="7484"/>
            <a:chExt cx="3618547" cy="877584"/>
          </a:xfrm>
        </p:grpSpPr>
        <p:sp>
          <p:nvSpPr>
            <p:cNvPr id="41989" name="Oval 12"/>
            <p:cNvSpPr>
              <a:spLocks noChangeArrowheads="1"/>
            </p:cNvSpPr>
            <p:nvPr/>
          </p:nvSpPr>
          <p:spPr bwMode="auto">
            <a:xfrm>
              <a:off x="0" y="7484"/>
              <a:ext cx="877584" cy="877584"/>
            </a:xfrm>
            <a:prstGeom prst="ellipse">
              <a:avLst/>
            </a:prstGeom>
            <a:noFill/>
            <a:ln w="28575">
              <a:solidFill>
                <a:schemeClr val="bg1">
                  <a:lumMod val="95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rgbClr val="7F7F7F"/>
                  </a:solidFill>
                  <a:latin typeface="Simple-Line-Icons" pitchFamily="2" charset="2"/>
                  <a:sym typeface="Simple-Line-Icons" pitchFamily="2" charset="2"/>
                </a:rPr>
                <a:t></a:t>
              </a:r>
              <a:endParaRPr lang="en-US" altLang="zh-CN" sz="2800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1990" name="TextBox 13"/>
            <p:cNvSpPr>
              <a:spLocks noChangeArrowheads="1"/>
            </p:cNvSpPr>
            <p:nvPr/>
          </p:nvSpPr>
          <p:spPr bwMode="auto">
            <a:xfrm>
              <a:off x="1125263" y="122973"/>
              <a:ext cx="2493284" cy="6466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3600" dirty="0" smtClean="0">
                  <a:solidFill>
                    <a:srgbClr val="FFFFFF"/>
                  </a:solidFill>
                  <a:latin typeface="Open Sans"/>
                  <a:ea typeface="楷体" panose="02010609060101010101" pitchFamily="49" charset="-122"/>
                  <a:sym typeface="GeosansLight" pitchFamily="2" charset="0"/>
                </a:rPr>
                <a:t>吉布斯采样</a:t>
              </a:r>
              <a:endParaRPr lang="en-US" altLang="zh-CN" sz="36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GeosansLigh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58105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-15874" y="0"/>
            <a:ext cx="4006849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9018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" name="Oval 7"/>
          <p:cNvSpPr>
            <a:spLocks noChangeArrowheads="1"/>
          </p:cNvSpPr>
          <p:nvPr/>
        </p:nvSpPr>
        <p:spPr bwMode="auto">
          <a:xfrm>
            <a:off x="874940" y="2813419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FFFFF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7" name="TextBox 1"/>
          <p:cNvSpPr>
            <a:spLocks noChangeArrowheads="1"/>
          </p:cNvSpPr>
          <p:nvPr/>
        </p:nvSpPr>
        <p:spPr bwMode="auto">
          <a:xfrm>
            <a:off x="1927167" y="2652198"/>
            <a:ext cx="188788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吉布</a:t>
            </a:r>
            <a:r>
              <a:rPr lang="zh-CN" altLang="en-US" sz="3600" dirty="0" smtClean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斯采样</a:t>
            </a:r>
            <a:endParaRPr lang="en-US" altLang="zh-CN" sz="3600" dirty="0">
              <a:solidFill>
                <a:srgbClr val="FFFFFF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sp>
        <p:nvSpPr>
          <p:cNvPr id="12" name="Rectangle 17"/>
          <p:cNvSpPr>
            <a:spLocks noChangeArrowheads="1"/>
          </p:cNvSpPr>
          <p:nvPr/>
        </p:nvSpPr>
        <p:spPr bwMode="auto">
          <a:xfrm>
            <a:off x="4752975" y="2128977"/>
            <a:ext cx="6753226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吉布斯采样是一种随机算法，一般在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LDA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等主题模型中，采用的往往都是坍缩吉布斯采样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(Collapsed Gibbs Sampling</a:t>
            </a:r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)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。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坍缩吉布斯采样首先为每个文档的每个词汇随机分配一个主题编号，由此得到一个主题分配序列。然后依据采样的规则不断根据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排除当前词汇</a:t>
            </a:r>
            <a:r>
              <a:rPr lang="zh-CN" altLang="en-US" sz="2000" dirty="0" smtClean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状况下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的主题分配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情况进行迭代更新，最终可得到收敛状况下的主题分配。依据该收敛的主题分配可推断出文档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主题分布和主题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词汇分布的参数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。</a:t>
            </a:r>
            <a:endParaRPr lang="zh-CN" altLang="en-US" sz="2000" dirty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230973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Box 8"/>
          <p:cNvSpPr>
            <a:spLocks noChangeArrowheads="1"/>
          </p:cNvSpPr>
          <p:nvPr/>
        </p:nvSpPr>
        <p:spPr bwMode="auto">
          <a:xfrm>
            <a:off x="3754438" y="2690813"/>
            <a:ext cx="468312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7200" dirty="0">
                <a:solidFill>
                  <a:srgbClr val="3F3F3F"/>
                </a:solidFill>
                <a:latin typeface="GeosansLight" pitchFamily="2" charset="0"/>
                <a:sym typeface="GeosansLight" pitchFamily="2" charset="0"/>
              </a:rPr>
              <a:t>THANK YOU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387" name="Rectangle 1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389" name="Rectangle 15"/>
          <p:cNvSpPr>
            <a:spLocks noChangeArrowheads="1"/>
          </p:cNvSpPr>
          <p:nvPr/>
        </p:nvSpPr>
        <p:spPr bwMode="auto">
          <a:xfrm>
            <a:off x="0" y="0"/>
            <a:ext cx="2260600" cy="2085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390" name="Rectangle 16"/>
          <p:cNvSpPr>
            <a:spLocks noChangeArrowheads="1"/>
          </p:cNvSpPr>
          <p:nvPr/>
        </p:nvSpPr>
        <p:spPr bwMode="auto">
          <a:xfrm>
            <a:off x="0" y="2085975"/>
            <a:ext cx="2260600" cy="2084388"/>
          </a:xfrm>
          <a:prstGeom prst="rect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391" name="Rectangle 17"/>
          <p:cNvSpPr>
            <a:spLocks noChangeArrowheads="1"/>
          </p:cNvSpPr>
          <p:nvPr/>
        </p:nvSpPr>
        <p:spPr bwMode="auto">
          <a:xfrm>
            <a:off x="0" y="4171950"/>
            <a:ext cx="2260600" cy="2084388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392" name="Rectangle 18"/>
          <p:cNvSpPr>
            <a:spLocks noChangeArrowheads="1"/>
          </p:cNvSpPr>
          <p:nvPr/>
        </p:nvSpPr>
        <p:spPr bwMode="auto">
          <a:xfrm>
            <a:off x="0" y="6256338"/>
            <a:ext cx="2260600" cy="60166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393" name="Rectangle 21"/>
          <p:cNvSpPr>
            <a:spLocks noChangeArrowheads="1"/>
          </p:cNvSpPr>
          <p:nvPr/>
        </p:nvSpPr>
        <p:spPr bwMode="auto">
          <a:xfrm>
            <a:off x="4543511" y="2085975"/>
            <a:ext cx="2260600" cy="2084388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395" name="Rectangle 23"/>
          <p:cNvSpPr>
            <a:spLocks noChangeArrowheads="1"/>
          </p:cNvSpPr>
          <p:nvPr/>
        </p:nvSpPr>
        <p:spPr bwMode="auto">
          <a:xfrm>
            <a:off x="6804111" y="2085975"/>
            <a:ext cx="2260600" cy="2084388"/>
          </a:xfrm>
          <a:prstGeom prst="rect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396" name="Rectangle 24"/>
          <p:cNvSpPr>
            <a:spLocks noChangeArrowheads="1"/>
          </p:cNvSpPr>
          <p:nvPr/>
        </p:nvSpPr>
        <p:spPr bwMode="auto">
          <a:xfrm>
            <a:off x="2260600" y="2085975"/>
            <a:ext cx="2275060" cy="20843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LDA</a:t>
            </a:r>
            <a:r>
              <a:rPr lang="zh-CN" altLang="en-US" sz="24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主题建模</a:t>
            </a:r>
            <a:endParaRPr lang="en-US" altLang="zh-CN" sz="2400" dirty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Calibri" panose="020F0502020204030204" pitchFamily="34" charset="0"/>
            </a:endParaRPr>
          </a:p>
        </p:txBody>
      </p:sp>
      <p:sp>
        <p:nvSpPr>
          <p:cNvPr id="16410" name="TextBox 28"/>
          <p:cNvSpPr>
            <a:spLocks noChangeArrowheads="1"/>
          </p:cNvSpPr>
          <p:nvPr/>
        </p:nvSpPr>
        <p:spPr bwMode="auto">
          <a:xfrm>
            <a:off x="245305" y="719822"/>
            <a:ext cx="20152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dirty="0" smtClean="0">
                <a:solidFill>
                  <a:srgbClr val="595959"/>
                </a:solidFill>
                <a:latin typeface="Open Sans"/>
                <a:cs typeface="Times New Roman" panose="02020603050405020304" pitchFamily="18" charset="0"/>
                <a:sym typeface="Open Sans" pitchFamily="2" charset="0"/>
              </a:rPr>
              <a:t>Contents</a:t>
            </a:r>
            <a:endParaRPr lang="en-US" altLang="zh-CN" sz="3600" dirty="0">
              <a:solidFill>
                <a:srgbClr val="595959"/>
              </a:solidFill>
              <a:latin typeface="Open Sans"/>
              <a:cs typeface="Times New Roman" panose="02020603050405020304" pitchFamily="18" charset="0"/>
              <a:sym typeface="Open Sans" pitchFamily="2" charset="0"/>
            </a:endParaRPr>
          </a:p>
        </p:txBody>
      </p:sp>
      <p:sp>
        <p:nvSpPr>
          <p:cNvPr id="16401" name="TextBox 31"/>
          <p:cNvSpPr>
            <a:spLocks noChangeArrowheads="1"/>
          </p:cNvSpPr>
          <p:nvPr/>
        </p:nvSpPr>
        <p:spPr bwMode="auto">
          <a:xfrm>
            <a:off x="123620" y="2778594"/>
            <a:ext cx="203132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基本概率知识</a:t>
            </a:r>
            <a:endParaRPr lang="en-US" altLang="zh-CN" sz="2400" dirty="0">
              <a:solidFill>
                <a:srgbClr val="F2F2F2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</p:txBody>
      </p:sp>
      <p:grpSp>
        <p:nvGrpSpPr>
          <p:cNvPr id="16404" name="Group 39"/>
          <p:cNvGrpSpPr>
            <a:grpSpLocks/>
          </p:cNvGrpSpPr>
          <p:nvPr/>
        </p:nvGrpSpPr>
        <p:grpSpPr bwMode="auto">
          <a:xfrm>
            <a:off x="4852299" y="2559050"/>
            <a:ext cx="1415772" cy="1230745"/>
            <a:chOff x="-313212" y="0"/>
            <a:chExt cx="1414407" cy="1231323"/>
          </a:xfrm>
        </p:grpSpPr>
        <p:sp>
          <p:nvSpPr>
            <p:cNvPr id="16408" name="Rectangle 37"/>
            <p:cNvSpPr>
              <a:spLocks noChangeArrowheads="1"/>
            </p:cNvSpPr>
            <p:nvPr/>
          </p:nvSpPr>
          <p:spPr bwMode="auto">
            <a:xfrm>
              <a:off x="133048" y="0"/>
              <a:ext cx="748923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400" dirty="0">
                  <a:solidFill>
                    <a:srgbClr val="262626"/>
                  </a:solidFill>
                  <a:latin typeface="FontAwesome" pitchFamily="2" charset="0"/>
                  <a:sym typeface="FontAwesome" pitchFamily="2" charset="0"/>
                </a:rPr>
                <a:t></a:t>
              </a:r>
              <a:endParaRPr lang="en-US" altLang="zh-CN" sz="4400" dirty="0">
                <a:solidFill>
                  <a:srgbClr val="262626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6409" name="TextBox 38"/>
            <p:cNvSpPr>
              <a:spLocks noChangeArrowheads="1"/>
            </p:cNvSpPr>
            <p:nvPr/>
          </p:nvSpPr>
          <p:spPr bwMode="auto">
            <a:xfrm>
              <a:off x="-313212" y="769441"/>
              <a:ext cx="1414407" cy="4618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dirty="0" smtClean="0">
                  <a:solidFill>
                    <a:srgbClr val="262626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Open Sans" pitchFamily="2" charset="0"/>
                </a:rPr>
                <a:t>变分推断</a:t>
              </a:r>
              <a:endParaRPr lang="en-US" altLang="zh-CN" sz="2400" dirty="0">
                <a:solidFill>
                  <a:srgbClr val="26262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Open Sans" pitchFamily="2" charset="0"/>
              </a:endParaRPr>
            </a:p>
          </p:txBody>
        </p:sp>
      </p:grpSp>
      <p:sp>
        <p:nvSpPr>
          <p:cNvPr id="16405" name="Rectangle 41"/>
          <p:cNvSpPr>
            <a:spLocks noChangeArrowheads="1"/>
          </p:cNvSpPr>
          <p:nvPr/>
        </p:nvSpPr>
        <p:spPr bwMode="auto">
          <a:xfrm>
            <a:off x="7559761" y="2559050"/>
            <a:ext cx="788988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>
                <a:solidFill>
                  <a:srgbClr val="F2F2F2"/>
                </a:solidFill>
                <a:latin typeface="FontAwesome" pitchFamily="2" charset="0"/>
                <a:sym typeface="FontAwesome" pitchFamily="2" charset="0"/>
              </a:rPr>
              <a:t></a:t>
            </a:r>
            <a:endParaRPr lang="en-US" altLang="zh-CN" sz="440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406" name="TextBox 42"/>
          <p:cNvSpPr>
            <a:spLocks noChangeArrowheads="1"/>
          </p:cNvSpPr>
          <p:nvPr/>
        </p:nvSpPr>
        <p:spPr bwMode="auto">
          <a:xfrm>
            <a:off x="7072637" y="3328988"/>
            <a:ext cx="172354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dirty="0" smtClean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Open Sans" pitchFamily="2" charset="0"/>
              </a:rPr>
              <a:t>吉布斯采样</a:t>
            </a:r>
            <a:endParaRPr lang="en-US" altLang="zh-CN" sz="2400" dirty="0">
              <a:solidFill>
                <a:srgbClr val="F2F2F2"/>
              </a:solidFill>
              <a:latin typeface="楷体" panose="02010609060101010101" pitchFamily="49" charset="-122"/>
              <a:ea typeface="楷体" panose="02010609060101010101" pitchFamily="49" charset="-122"/>
              <a:sym typeface="Open Sans" pitchFamily="2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4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1987" name="Rectangle 6"/>
          <p:cNvSpPr>
            <a:spLocks noChangeArrowheads="1"/>
          </p:cNvSpPr>
          <p:nvPr/>
        </p:nvSpPr>
        <p:spPr bwMode="auto">
          <a:xfrm>
            <a:off x="0" y="1218556"/>
            <a:ext cx="12192000" cy="18716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41988" name="Group 15"/>
          <p:cNvGrpSpPr>
            <a:grpSpLocks/>
          </p:cNvGrpSpPr>
          <p:nvPr/>
        </p:nvGrpSpPr>
        <p:grpSpPr bwMode="auto">
          <a:xfrm>
            <a:off x="4419066" y="1762478"/>
            <a:ext cx="4079785" cy="877213"/>
            <a:chOff x="0" y="7484"/>
            <a:chExt cx="4080266" cy="877584"/>
          </a:xfrm>
        </p:grpSpPr>
        <p:sp>
          <p:nvSpPr>
            <p:cNvPr id="41989" name="Oval 12"/>
            <p:cNvSpPr>
              <a:spLocks noChangeArrowheads="1"/>
            </p:cNvSpPr>
            <p:nvPr/>
          </p:nvSpPr>
          <p:spPr bwMode="auto">
            <a:xfrm>
              <a:off x="0" y="7484"/>
              <a:ext cx="877584" cy="877584"/>
            </a:xfrm>
            <a:prstGeom prst="ellipse">
              <a:avLst/>
            </a:prstGeom>
            <a:noFill/>
            <a:ln w="28575">
              <a:solidFill>
                <a:schemeClr val="bg1">
                  <a:lumMod val="95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rgbClr val="7F7F7F"/>
                  </a:solidFill>
                  <a:latin typeface="Simple-Line-Icons" pitchFamily="2" charset="2"/>
                  <a:sym typeface="Simple-Line-Icons" pitchFamily="2" charset="2"/>
                </a:rPr>
                <a:t></a:t>
              </a:r>
              <a:endParaRPr lang="en-US" altLang="zh-CN" sz="2800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1990" name="TextBox 13"/>
            <p:cNvSpPr>
              <a:spLocks noChangeArrowheads="1"/>
            </p:cNvSpPr>
            <p:nvPr/>
          </p:nvSpPr>
          <p:spPr bwMode="auto">
            <a:xfrm>
              <a:off x="1125263" y="122973"/>
              <a:ext cx="2955003" cy="6466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3600" dirty="0" smtClean="0">
                  <a:solidFill>
                    <a:schemeClr val="bg1"/>
                  </a:solidFill>
                  <a:latin typeface="Open Sans"/>
                  <a:ea typeface="楷体" panose="02010609060101010101" pitchFamily="49" charset="-122"/>
                  <a:sym typeface="GeosansLight" pitchFamily="2" charset="0"/>
                </a:rPr>
                <a:t>概率知识预备</a:t>
              </a:r>
              <a:endParaRPr lang="en-US" altLang="zh-CN" sz="36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GeosansLigh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024391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Oval 7"/>
          <p:cNvSpPr>
            <a:spLocks noChangeArrowheads="1"/>
          </p:cNvSpPr>
          <p:nvPr/>
        </p:nvSpPr>
        <p:spPr bwMode="auto">
          <a:xfrm>
            <a:off x="3437165" y="489319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7F7F7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7651" name="TextBox 1"/>
          <p:cNvSpPr>
            <a:spLocks noChangeArrowheads="1"/>
          </p:cNvSpPr>
          <p:nvPr/>
        </p:nvSpPr>
        <p:spPr bwMode="auto">
          <a:xfrm>
            <a:off x="4618673" y="629946"/>
            <a:ext cx="295465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一些概率分布</a:t>
            </a:r>
            <a:endParaRPr lang="en-US" altLang="zh-CN" sz="3600" dirty="0">
              <a:solidFill>
                <a:srgbClr val="595959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sp>
        <p:nvSpPr>
          <p:cNvPr id="27656" name="Oval 2"/>
          <p:cNvSpPr>
            <a:spLocks noChangeArrowheads="1"/>
          </p:cNvSpPr>
          <p:nvPr/>
        </p:nvSpPr>
        <p:spPr bwMode="auto">
          <a:xfrm>
            <a:off x="1344613" y="1891314"/>
            <a:ext cx="1679575" cy="167957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rgbClr val="7F7F7F"/>
            </a:solidFill>
            <a:bevel/>
            <a:headEnd/>
            <a:tailEnd/>
          </a:ln>
        </p:spPr>
        <p:txBody>
          <a:bodyPr lIns="36000" tIns="36000" rIns="0" bIns="3600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Gamma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函数</a:t>
            </a:r>
            <a:endParaRPr lang="en-US" altLang="zh-CN" sz="2000" dirty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Calibri" panose="020F0502020204030204" pitchFamily="34" charset="0"/>
            </a:endParaRPr>
          </a:p>
        </p:txBody>
      </p:sp>
      <p:sp>
        <p:nvSpPr>
          <p:cNvPr id="27657" name="Oval 8"/>
          <p:cNvSpPr>
            <a:spLocks noChangeArrowheads="1"/>
          </p:cNvSpPr>
          <p:nvPr/>
        </p:nvSpPr>
        <p:spPr bwMode="auto">
          <a:xfrm>
            <a:off x="3949700" y="1891314"/>
            <a:ext cx="1679575" cy="167957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rgbClr val="7F7F7F"/>
            </a:solidFill>
            <a:bevel/>
            <a:headEnd/>
            <a:tailEnd/>
          </a:ln>
        </p:spPr>
        <p:txBody>
          <a:bodyPr lIns="54000" rIns="5400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Beta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分布</a:t>
            </a:r>
            <a:endParaRPr lang="en-US" altLang="zh-CN" sz="2000" dirty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Calibri" panose="020F0502020204030204" pitchFamily="34" charset="0"/>
            </a:endParaRPr>
          </a:p>
        </p:txBody>
      </p:sp>
      <p:sp>
        <p:nvSpPr>
          <p:cNvPr id="27658" name="Oval 9"/>
          <p:cNvSpPr>
            <a:spLocks noChangeArrowheads="1"/>
          </p:cNvSpPr>
          <p:nvPr/>
        </p:nvSpPr>
        <p:spPr bwMode="auto">
          <a:xfrm>
            <a:off x="9166225" y="1891314"/>
            <a:ext cx="1681163" cy="167957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rgbClr val="7F7F7F"/>
            </a:solidFill>
            <a:bevel/>
            <a:headEnd/>
            <a:tailEnd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Calibri" panose="020F0502020204030204" pitchFamily="34" charset="0"/>
              </a:rPr>
              <a:t>共轭</a:t>
            </a:r>
            <a:endParaRPr lang="en-US" altLang="zh-CN" sz="2000" dirty="0" smtClean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sym typeface="Calibri" panose="020F0502020204030204" pitchFamily="34" charset="0"/>
            </a:endParaRPr>
          </a:p>
          <a:p>
            <a:pPr algn="ctr" eaLnBrk="1" hangingPunct="1"/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Calibri" panose="020F0502020204030204" pitchFamily="34" charset="0"/>
              </a:rPr>
              <a:t>先验</a:t>
            </a:r>
            <a:endParaRPr lang="en-US" altLang="zh-CN" sz="2000" dirty="0" smtClean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sym typeface="Calibri" panose="020F0502020204030204" pitchFamily="34" charset="0"/>
            </a:endParaRPr>
          </a:p>
          <a:p>
            <a:pPr algn="ctr" eaLnBrk="1" hangingPunct="1"/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Calibri" panose="020F0502020204030204" pitchFamily="34" charset="0"/>
              </a:rPr>
              <a:t>分布</a:t>
            </a:r>
            <a:endParaRPr lang="en-US" altLang="zh-CN" sz="2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sym typeface="Calibri" panose="020F0502020204030204" pitchFamily="34" charset="0"/>
            </a:endParaRPr>
          </a:p>
        </p:txBody>
      </p:sp>
      <p:sp>
        <p:nvSpPr>
          <p:cNvPr id="27659" name="Oval 13"/>
          <p:cNvSpPr>
            <a:spLocks noChangeArrowheads="1"/>
          </p:cNvSpPr>
          <p:nvPr/>
        </p:nvSpPr>
        <p:spPr bwMode="auto">
          <a:xfrm>
            <a:off x="6554788" y="1891314"/>
            <a:ext cx="1681162" cy="167957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rgbClr val="7F7F7F"/>
            </a:solidFill>
            <a:bevel/>
            <a:headEnd/>
            <a:tailEnd/>
          </a:ln>
        </p:spPr>
        <p:txBody>
          <a:bodyPr lIns="28800" tIns="36000" rIns="0" bIns="3600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dirty="0" err="1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Dirichlet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Calibri" panose="020F0502020204030204" pitchFamily="34" charset="0"/>
              </a:rPr>
              <a:t>分布</a:t>
            </a:r>
            <a:endParaRPr lang="en-US" altLang="zh-CN" sz="2000" dirty="0" smtClean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Calibri" panose="020F0502020204030204" pitchFamily="34" charset="0"/>
            </a:endParaRPr>
          </a:p>
        </p:txBody>
      </p:sp>
      <p:sp>
        <p:nvSpPr>
          <p:cNvPr id="27663" name="Rectangle 17"/>
          <p:cNvSpPr>
            <a:spLocks noChangeArrowheads="1"/>
          </p:cNvSpPr>
          <p:nvPr/>
        </p:nvSpPr>
        <p:spPr bwMode="auto">
          <a:xfrm>
            <a:off x="816946" y="4463147"/>
            <a:ext cx="254735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Γ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函数是阶乘函数在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实数上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的扩展</a:t>
            </a:r>
            <a:endParaRPr lang="zh-CN" altLang="en-US" sz="2000" dirty="0">
              <a:solidFill>
                <a:srgbClr val="000000"/>
              </a:solidFill>
              <a:latin typeface="Open Sans"/>
              <a:ea typeface="楷体" panose="02010609060101010101" pitchFamily="49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8537012"/>
              </p:ext>
            </p:extLst>
          </p:nvPr>
        </p:nvGraphicFramePr>
        <p:xfrm>
          <a:off x="888861" y="3801427"/>
          <a:ext cx="2417823" cy="661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6" name="Equation" r:id="rId3" imgW="1206360" imgH="330120" progId="Equation.DSMT4">
                  <p:embed/>
                </p:oleObj>
              </mc:Choice>
              <mc:Fallback>
                <p:oleObj name="Equation" r:id="rId3" imgW="120636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8861" y="3801427"/>
                        <a:ext cx="2417823" cy="661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648005"/>
              </p:ext>
            </p:extLst>
          </p:nvPr>
        </p:nvGraphicFramePr>
        <p:xfrm>
          <a:off x="816946" y="5375220"/>
          <a:ext cx="6001402" cy="1268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7" name="Equation" r:id="rId5" imgW="3670200" imgH="774360" progId="Equation.DSMT4">
                  <p:embed/>
                </p:oleObj>
              </mc:Choice>
              <mc:Fallback>
                <p:oleObj name="Equation" r:id="rId5" imgW="3670200" imgH="774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16946" y="5375220"/>
                        <a:ext cx="6001402" cy="1268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6228361"/>
              </p:ext>
            </p:extLst>
          </p:nvPr>
        </p:nvGraphicFramePr>
        <p:xfrm>
          <a:off x="3540125" y="3852863"/>
          <a:ext cx="2655888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" name="Equation" r:id="rId7" imgW="1752480" imgH="368280" progId="Equation.DSMT4">
                  <p:embed/>
                </p:oleObj>
              </mc:Choice>
              <mc:Fallback>
                <p:oleObj name="Equation" r:id="rId7" imgW="175248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40125" y="3852863"/>
                        <a:ext cx="2655888" cy="55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17"/>
          <p:cNvSpPr>
            <a:spLocks noChangeArrowheads="1"/>
          </p:cNvSpPr>
          <p:nvPr/>
        </p:nvSpPr>
        <p:spPr bwMode="auto">
          <a:xfrm>
            <a:off x="3515808" y="4459250"/>
            <a:ext cx="254735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伯努利分布和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二项分布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的共轭先验分布</a:t>
            </a:r>
            <a:endParaRPr lang="zh-CN" altLang="en-US" sz="2000" dirty="0">
              <a:solidFill>
                <a:srgbClr val="000000"/>
              </a:solidFill>
              <a:latin typeface="Open Sans"/>
              <a:ea typeface="楷体" panose="02010609060101010101" pitchFamily="49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9080729"/>
              </p:ext>
            </p:extLst>
          </p:nvPr>
        </p:nvGraphicFramePr>
        <p:xfrm>
          <a:off x="6286294" y="3849650"/>
          <a:ext cx="24130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" name="Equation" r:id="rId9" imgW="2412720" imgH="609480" progId="Equation.DSMT4">
                  <p:embed/>
                </p:oleObj>
              </mc:Choice>
              <mc:Fallback>
                <p:oleObj name="Equation" r:id="rId9" imgW="2412720" imgH="609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86294" y="3849650"/>
                        <a:ext cx="24130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Rectangle 17"/>
          <p:cNvSpPr>
            <a:spLocks noChangeArrowheads="1"/>
          </p:cNvSpPr>
          <p:nvPr/>
        </p:nvSpPr>
        <p:spPr bwMode="auto">
          <a:xfrm>
            <a:off x="6151937" y="4472340"/>
            <a:ext cx="254735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Beta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分布的多维推广</a:t>
            </a:r>
            <a:endParaRPr lang="zh-CN" altLang="en-US" sz="2000" dirty="0">
              <a:solidFill>
                <a:srgbClr val="000000"/>
              </a:solidFill>
              <a:latin typeface="Open Sans"/>
              <a:ea typeface="楷体" panose="02010609060101010101" pitchFamily="49" charset="-122"/>
            </a:endParaRPr>
          </a:p>
        </p:txBody>
      </p:sp>
      <p:sp>
        <p:nvSpPr>
          <p:cNvPr id="29" name="Rectangle 17"/>
          <p:cNvSpPr>
            <a:spLocks noChangeArrowheads="1"/>
          </p:cNvSpPr>
          <p:nvPr/>
        </p:nvSpPr>
        <p:spPr bwMode="auto">
          <a:xfrm>
            <a:off x="8788066" y="3902954"/>
            <a:ext cx="2692519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如果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先验分布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和</a:t>
            </a:r>
            <a:r>
              <a:rPr lang="zh-CN" altLang="en-US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似然函数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可以使得先验分布和后验分布有相同的形式，那么就称先验分布与似然函数是共轭的</a:t>
            </a:r>
            <a:endParaRPr lang="zh-CN" altLang="en-US" sz="2000" dirty="0">
              <a:solidFill>
                <a:srgbClr val="000000"/>
              </a:solidFill>
              <a:latin typeface="Open Sans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5397479"/>
      </p:ext>
    </p:extLst>
  </p:cSld>
  <p:clrMapOvr>
    <a:masterClrMapping/>
  </p:clrMapOvr>
  <p:transition spd="med">
    <p:pull dir="l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7"/>
          <p:cNvSpPr>
            <a:spLocks noChangeArrowheads="1"/>
          </p:cNvSpPr>
          <p:nvPr/>
        </p:nvSpPr>
        <p:spPr bwMode="auto">
          <a:xfrm>
            <a:off x="998765" y="746494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7F7F7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" name="TextBox 1"/>
          <p:cNvSpPr>
            <a:spLocks noChangeArrowheads="1"/>
          </p:cNvSpPr>
          <p:nvPr/>
        </p:nvSpPr>
        <p:spPr bwMode="auto">
          <a:xfrm>
            <a:off x="2064857" y="887121"/>
            <a:ext cx="318548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600" dirty="0" err="1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GeosansLight" pitchFamily="2" charset="0"/>
              </a:rPr>
              <a:t>Dirichlet</a:t>
            </a:r>
            <a:r>
              <a:rPr lang="zh-CN" altLang="en-US" sz="36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GeosansLight" pitchFamily="2" charset="0"/>
              </a:rPr>
              <a:t>分布</a:t>
            </a:r>
            <a:endParaRPr lang="en-US" altLang="zh-CN" sz="3600" dirty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GeosansLight" pitchFamily="2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361" y="1836738"/>
            <a:ext cx="4157027" cy="415702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6121066" y="2998788"/>
            <a:ext cx="492793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algn="just" eaLnBrk="1" hangingPunct="1"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定义域为实数域 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R</a:t>
            </a:r>
          </a:p>
          <a:p>
            <a:pPr marL="342900" indent="-342900" algn="just" eaLnBrk="1" hangingPunct="1"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值域为 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(0, 1</a:t>
            </a:r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)</a:t>
            </a:r>
          </a:p>
          <a:p>
            <a:pPr marL="342900" indent="-342900" algn="just" eaLnBrk="1" hangingPunct="1"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函数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为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偶函数</a:t>
            </a:r>
            <a:endParaRPr lang="en-US" altLang="zh-CN" sz="2000" dirty="0" smtClean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不连续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、不可导</a:t>
            </a:r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5792179"/>
              </p:ext>
            </p:extLst>
          </p:nvPr>
        </p:nvGraphicFramePr>
        <p:xfrm>
          <a:off x="6121066" y="1836737"/>
          <a:ext cx="4002813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5" name="Equation" r:id="rId4" imgW="2412720" imgH="609480" progId="Equation.DSMT4">
                  <p:embed/>
                </p:oleObj>
              </mc:Choice>
              <mc:Fallback>
                <p:oleObj name="Equation" r:id="rId4" imgW="2412720" imgH="609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21066" y="1836737"/>
                        <a:ext cx="4002813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92" y="4473041"/>
            <a:ext cx="4599383" cy="20800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62124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5"/>
          <p:cNvSpPr>
            <a:spLocks noChangeArrowheads="1"/>
          </p:cNvSpPr>
          <p:nvPr/>
        </p:nvSpPr>
        <p:spPr bwMode="auto">
          <a:xfrm>
            <a:off x="7018338" y="0"/>
            <a:ext cx="5173662" cy="68580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9699" name="Rectangle 16"/>
          <p:cNvSpPr>
            <a:spLocks noChangeArrowheads="1"/>
          </p:cNvSpPr>
          <p:nvPr/>
        </p:nvSpPr>
        <p:spPr bwMode="auto">
          <a:xfrm>
            <a:off x="7018338" y="1"/>
            <a:ext cx="5173662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9018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998765" y="746494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7F7F7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2" name="TextBox 1"/>
          <p:cNvSpPr>
            <a:spLocks noChangeArrowheads="1"/>
          </p:cNvSpPr>
          <p:nvPr/>
        </p:nvSpPr>
        <p:spPr bwMode="auto">
          <a:xfrm>
            <a:off x="2411105" y="887121"/>
            <a:ext cx="249299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贝叶斯定理</a:t>
            </a:r>
            <a:endParaRPr lang="en-US" altLang="zh-CN" sz="3600" dirty="0">
              <a:solidFill>
                <a:srgbClr val="595959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5396740"/>
              </p:ext>
            </p:extLst>
          </p:nvPr>
        </p:nvGraphicFramePr>
        <p:xfrm>
          <a:off x="1875065" y="2312987"/>
          <a:ext cx="2346272" cy="747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9" name="Equation" r:id="rId3" imgW="1155600" imgH="368280" progId="Equation.DSMT4">
                  <p:embed/>
                </p:oleObj>
              </mc:Choice>
              <mc:Fallback>
                <p:oleObj name="Equation" r:id="rId3" imgW="115560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75065" y="2312987"/>
                        <a:ext cx="2346272" cy="747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7"/>
          <p:cNvSpPr>
            <a:spLocks noChangeArrowheads="1"/>
          </p:cNvSpPr>
          <p:nvPr/>
        </p:nvSpPr>
        <p:spPr bwMode="auto">
          <a:xfrm>
            <a:off x="690456" y="3060700"/>
            <a:ext cx="12499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后验分布</a:t>
            </a:r>
            <a:endParaRPr lang="zh-CN" altLang="en-US" sz="2000" dirty="0">
              <a:solidFill>
                <a:srgbClr val="000000"/>
              </a:solidFill>
              <a:latin typeface="Open Sans"/>
              <a:ea typeface="楷体" panose="02010609060101010101" pitchFamily="49" charset="-122"/>
            </a:endParaRPr>
          </a:p>
        </p:txBody>
      </p:sp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4047104" y="1568575"/>
            <a:ext cx="12499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似然函数</a:t>
            </a:r>
            <a:endParaRPr lang="zh-CN" altLang="en-US" sz="2000" dirty="0">
              <a:solidFill>
                <a:srgbClr val="000000"/>
              </a:solidFill>
              <a:latin typeface="Open Sans"/>
              <a:ea typeface="楷体" panose="02010609060101010101" pitchFamily="49" charset="-122"/>
            </a:endParaRPr>
          </a:p>
        </p:txBody>
      </p:sp>
      <p:sp>
        <p:nvSpPr>
          <p:cNvPr id="16" name="Rectangle 17"/>
          <p:cNvSpPr>
            <a:spLocks noChangeArrowheads="1"/>
          </p:cNvSpPr>
          <p:nvPr/>
        </p:nvSpPr>
        <p:spPr bwMode="auto">
          <a:xfrm>
            <a:off x="4994875" y="1998053"/>
            <a:ext cx="12499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先验分布</a:t>
            </a:r>
            <a:endParaRPr lang="zh-CN" altLang="en-US" sz="2000" dirty="0">
              <a:solidFill>
                <a:srgbClr val="000000"/>
              </a:solidFill>
              <a:latin typeface="Open Sans"/>
              <a:ea typeface="楷体" panose="02010609060101010101" pitchFamily="49" charset="-122"/>
            </a:endParaRPr>
          </a:p>
        </p:txBody>
      </p:sp>
      <p:cxnSp>
        <p:nvCxnSpPr>
          <p:cNvPr id="4" name="直接箭头连接符 3"/>
          <p:cNvCxnSpPr>
            <a:stCxn id="14" idx="0"/>
          </p:cNvCxnSpPr>
          <p:nvPr/>
        </p:nvCxnSpPr>
        <p:spPr bwMode="auto">
          <a:xfrm flipV="1">
            <a:off x="1315418" y="2828927"/>
            <a:ext cx="1011731" cy="23177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直接箭头连接符 19"/>
          <p:cNvCxnSpPr>
            <a:stCxn id="15" idx="2"/>
          </p:cNvCxnSpPr>
          <p:nvPr/>
        </p:nvCxnSpPr>
        <p:spPr bwMode="auto">
          <a:xfrm flipH="1">
            <a:off x="3366736" y="1968685"/>
            <a:ext cx="1305330" cy="306266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直接箭头连接符 23"/>
          <p:cNvCxnSpPr>
            <a:stCxn id="16" idx="2"/>
          </p:cNvCxnSpPr>
          <p:nvPr/>
        </p:nvCxnSpPr>
        <p:spPr bwMode="auto">
          <a:xfrm flipH="1">
            <a:off x="4199688" y="2398163"/>
            <a:ext cx="1420149" cy="14704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" name="Rectangle 17"/>
          <p:cNvSpPr>
            <a:spLocks noChangeArrowheads="1"/>
          </p:cNvSpPr>
          <p:nvPr/>
        </p:nvSpPr>
        <p:spPr bwMode="auto">
          <a:xfrm>
            <a:off x="690455" y="3839374"/>
            <a:ext cx="594846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似然函数：给定输出</a:t>
            </a:r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x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时，关于参数</a:t>
            </a:r>
            <a:r>
              <a:rPr lang="el-GR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θ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的似然函数即为给定参数</a:t>
            </a:r>
            <a:r>
              <a:rPr lang="el-GR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θ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后变量</a:t>
            </a:r>
            <a:r>
              <a:rPr lang="en-US" altLang="zh-CN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x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的概率</a:t>
            </a:r>
            <a:endParaRPr lang="zh-CN" altLang="en-US" sz="2000" dirty="0">
              <a:solidFill>
                <a:srgbClr val="000000"/>
              </a:solidFill>
              <a:latin typeface="Open Sans"/>
              <a:ea typeface="楷体" panose="02010609060101010101" pitchFamily="49" charset="-122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9597942"/>
              </p:ext>
            </p:extLst>
          </p:nvPr>
        </p:nvGraphicFramePr>
        <p:xfrm>
          <a:off x="785179" y="4699775"/>
          <a:ext cx="2072207" cy="394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" name="Equation" r:id="rId5" imgW="1066680" imgH="203040" progId="Equation.DSMT4">
                  <p:embed/>
                </p:oleObj>
              </mc:Choice>
              <mc:Fallback>
                <p:oleObj name="Equation" r:id="rId5" imgW="106668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5179" y="4699775"/>
                        <a:ext cx="2072207" cy="394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Rectangle 17"/>
          <p:cNvSpPr>
            <a:spLocks noChangeArrowheads="1"/>
          </p:cNvSpPr>
          <p:nvPr/>
        </p:nvSpPr>
        <p:spPr bwMode="auto">
          <a:xfrm>
            <a:off x="7039511" y="1716596"/>
            <a:ext cx="4762648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贝叶斯学派和频率学派的区别之一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是重视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先验信息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对于参数推断的影响</a:t>
            </a:r>
            <a:endParaRPr lang="en-US" altLang="zh-CN" sz="2000" dirty="0" smtClean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</a:rPr>
              <a:t>之所以采用共轭先验的原因是可以使得先验分布和后验分布的形式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</a:rPr>
              <a:t>相同</a:t>
            </a:r>
            <a:endParaRPr lang="en-US" altLang="zh-CN" sz="2000" dirty="0" smtClean="0">
              <a:solidFill>
                <a:schemeClr val="bg1"/>
              </a:solidFill>
              <a:latin typeface="Open Sans"/>
              <a:ea typeface="楷体" panose="02010609060101010101" pitchFamily="49" charset="-122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bg1"/>
              </a:solidFill>
              <a:latin typeface="Open Sans"/>
              <a:ea typeface="楷体" panose="02010609060101010101" pitchFamily="49" charset="-122"/>
            </a:endParaRPr>
          </a:p>
          <a:p>
            <a:pPr marL="342900" indent="-342900" algn="just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</a:rPr>
              <a:t>“共轭”是指先验分布</a:t>
            </a:r>
            <a:r>
              <a:rPr lang="zh-CN" altLang="en-US" sz="2000" dirty="0">
                <a:solidFill>
                  <a:schemeClr val="bg1"/>
                </a:solidFill>
                <a:latin typeface="Open Sans"/>
                <a:ea typeface="楷体" panose="02010609060101010101" pitchFamily="49" charset="-122"/>
              </a:rPr>
              <a:t>和</a:t>
            </a:r>
            <a:r>
              <a:rPr lang="zh-CN" altLang="en-US" sz="2000" dirty="0" smtClean="0">
                <a:solidFill>
                  <a:schemeClr val="bg1"/>
                </a:solidFill>
                <a:latin typeface="Open Sans"/>
                <a:ea typeface="楷体" panose="02010609060101010101" pitchFamily="49" charset="-122"/>
              </a:rPr>
              <a:t>似然函数是共轭的</a:t>
            </a:r>
            <a:endParaRPr lang="zh-CN" altLang="en-US" sz="2000" dirty="0">
              <a:solidFill>
                <a:schemeClr val="bg1"/>
              </a:solidFill>
              <a:latin typeface="Open Sans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038125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3" name="Oval 6"/>
          <p:cNvSpPr>
            <a:spLocks noChangeArrowheads="1"/>
          </p:cNvSpPr>
          <p:nvPr/>
        </p:nvSpPr>
        <p:spPr bwMode="auto">
          <a:xfrm>
            <a:off x="6156325" y="1738313"/>
            <a:ext cx="531813" cy="53181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2F2F2"/>
                </a:solidFill>
                <a:latin typeface="FontAwesome" pitchFamily="2" charset="0"/>
                <a:sym typeface="FontAwesome" pitchFamily="2" charset="0"/>
              </a:rPr>
              <a:t></a:t>
            </a:r>
            <a:endParaRPr lang="en-US" altLang="zh-CN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4584" name="Oval 4"/>
          <p:cNvSpPr>
            <a:spLocks noChangeArrowheads="1"/>
          </p:cNvSpPr>
          <p:nvPr/>
        </p:nvSpPr>
        <p:spPr bwMode="auto">
          <a:xfrm>
            <a:off x="7208838" y="3397250"/>
            <a:ext cx="819150" cy="8191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>
                <a:solidFill>
                  <a:srgbClr val="F2F2F2"/>
                </a:solidFill>
                <a:latin typeface="FontAwesome" pitchFamily="2" charset="0"/>
                <a:sym typeface="FontAwesome" pitchFamily="2" charset="0"/>
              </a:rPr>
              <a:t></a:t>
            </a:r>
            <a:endParaRPr lang="en-US" altLang="zh-CN" sz="280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4585" name="Oval 12"/>
          <p:cNvSpPr>
            <a:spLocks noChangeArrowheads="1"/>
          </p:cNvSpPr>
          <p:nvPr/>
        </p:nvSpPr>
        <p:spPr bwMode="auto">
          <a:xfrm>
            <a:off x="2455863" y="2786063"/>
            <a:ext cx="819150" cy="81756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>
                <a:solidFill>
                  <a:srgbClr val="F2F2F2"/>
                </a:solidFill>
                <a:latin typeface="FontAwesome" pitchFamily="2" charset="0"/>
                <a:sym typeface="FontAwesome" pitchFamily="2" charset="0"/>
              </a:rPr>
              <a:t></a:t>
            </a:r>
            <a:endParaRPr lang="en-US" altLang="zh-CN" sz="280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4586" name="Oval 13"/>
          <p:cNvSpPr>
            <a:spLocks noChangeArrowheads="1"/>
          </p:cNvSpPr>
          <p:nvPr/>
        </p:nvSpPr>
        <p:spPr bwMode="auto">
          <a:xfrm>
            <a:off x="1219200" y="4495800"/>
            <a:ext cx="819150" cy="8191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>
                <a:solidFill>
                  <a:srgbClr val="F2F2F2"/>
                </a:solidFill>
                <a:latin typeface="FontAwesome" pitchFamily="2" charset="0"/>
                <a:sym typeface="FontAwesome" pitchFamily="2" charset="0"/>
              </a:rPr>
              <a:t></a:t>
            </a:r>
            <a:endParaRPr lang="en-US" altLang="zh-CN" sz="280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24588" name="Group 19"/>
          <p:cNvGrpSpPr>
            <a:grpSpLocks/>
          </p:cNvGrpSpPr>
          <p:nvPr/>
        </p:nvGrpSpPr>
        <p:grpSpPr bwMode="auto">
          <a:xfrm>
            <a:off x="2155825" y="4449764"/>
            <a:ext cx="2673350" cy="1478306"/>
            <a:chOff x="0" y="0"/>
            <a:chExt cx="2391371" cy="1734487"/>
          </a:xfrm>
        </p:grpSpPr>
        <p:sp>
          <p:nvSpPr>
            <p:cNvPr id="24605" name="TextBox 17"/>
            <p:cNvSpPr>
              <a:spLocks noChangeArrowheads="1"/>
            </p:cNvSpPr>
            <p:nvPr/>
          </p:nvSpPr>
          <p:spPr bwMode="auto">
            <a:xfrm>
              <a:off x="0" y="0"/>
              <a:ext cx="1194744" cy="469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1" dirty="0">
                  <a:solidFill>
                    <a:srgbClr val="3F3F3F"/>
                  </a:solidFill>
                  <a:latin typeface="Open Sans" pitchFamily="2" charset="0"/>
                  <a:sym typeface="Open Sans" pitchFamily="2" charset="0"/>
                </a:rPr>
                <a:t>TDT 1998</a:t>
              </a:r>
            </a:p>
          </p:txBody>
        </p:sp>
        <p:sp>
          <p:nvSpPr>
            <p:cNvPr id="24606" name="Rectangle 18"/>
            <p:cNvSpPr>
              <a:spLocks noChangeArrowheads="1"/>
            </p:cNvSpPr>
            <p:nvPr/>
          </p:nvSpPr>
          <p:spPr bwMode="auto">
            <a:xfrm>
              <a:off x="0" y="410299"/>
              <a:ext cx="2391371" cy="1324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zh-CN" altLang="en-US" sz="2000" dirty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一个种子事件，以及所有与该事件相关的其他事件的总和</a:t>
              </a:r>
              <a:endPara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endParaRPr>
            </a:p>
          </p:txBody>
        </p:sp>
      </p:grpSp>
      <p:cxnSp>
        <p:nvCxnSpPr>
          <p:cNvPr id="24593" name="Curved Connector 33"/>
          <p:cNvCxnSpPr>
            <a:cxnSpLocks noChangeShapeType="1"/>
          </p:cNvCxnSpPr>
          <p:nvPr/>
        </p:nvCxnSpPr>
        <p:spPr bwMode="auto">
          <a:xfrm rot="5400000" flipH="1" flipV="1">
            <a:off x="1508919" y="3548856"/>
            <a:ext cx="1066800" cy="827088"/>
          </a:xfrm>
          <a:prstGeom prst="curvedConnector3">
            <a:avLst>
              <a:gd name="adj1" fmla="val 50000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94" name="Freeform 37"/>
          <p:cNvSpPr>
            <a:spLocks noChangeArrowheads="1"/>
          </p:cNvSpPr>
          <p:nvPr/>
        </p:nvSpPr>
        <p:spPr bwMode="auto">
          <a:xfrm>
            <a:off x="3221038" y="2005013"/>
            <a:ext cx="2955925" cy="844550"/>
          </a:xfrm>
          <a:custGeom>
            <a:avLst/>
            <a:gdLst>
              <a:gd name="T0" fmla="*/ 0 w 2955851"/>
              <a:gd name="T1" fmla="*/ 844550 h 845092"/>
              <a:gd name="T2" fmla="*/ 935688 w 2955851"/>
              <a:gd name="T3" fmla="*/ 58245 h 845092"/>
              <a:gd name="T4" fmla="*/ 2955925 w 2955851"/>
              <a:gd name="T5" fmla="*/ 58245 h 845092"/>
              <a:gd name="T6" fmla="*/ 0 60000 65536"/>
              <a:gd name="T7" fmla="*/ 0 60000 65536"/>
              <a:gd name="T8" fmla="*/ 0 60000 65536"/>
              <a:gd name="T9" fmla="*/ 0 w 2955851"/>
              <a:gd name="T10" fmla="*/ 0 h 845092"/>
              <a:gd name="T11" fmla="*/ 2955851 w 2955851"/>
              <a:gd name="T12" fmla="*/ 845092 h 84509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955851" h="845092">
                <a:moveTo>
                  <a:pt x="0" y="845092"/>
                </a:moveTo>
                <a:cubicBezTo>
                  <a:pt x="221511" y="517254"/>
                  <a:pt x="443023" y="189417"/>
                  <a:pt x="935665" y="58282"/>
                </a:cubicBezTo>
                <a:cubicBezTo>
                  <a:pt x="1428307" y="-72853"/>
                  <a:pt x="2955851" y="58282"/>
                  <a:pt x="2955851" y="58282"/>
                </a:cubicBezTo>
              </a:path>
            </a:pathLst>
          </a:custGeom>
          <a:noFill/>
          <a:ln w="25400" cap="flat" cmpd="sng">
            <a:solidFill>
              <a:schemeClr val="tx1">
                <a:lumMod val="75000"/>
                <a:lumOff val="25000"/>
              </a:scheme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24595" name="Curved Connector 39"/>
          <p:cNvCxnSpPr>
            <a:cxnSpLocks noChangeShapeType="1"/>
            <a:endCxn id="24584" idx="0"/>
          </p:cNvCxnSpPr>
          <p:nvPr/>
        </p:nvCxnSpPr>
        <p:spPr bwMode="auto">
          <a:xfrm rot="10800000" flipH="1" flipV="1">
            <a:off x="6632575" y="2251075"/>
            <a:ext cx="985838" cy="1146175"/>
          </a:xfrm>
          <a:prstGeom prst="curvedConnector4">
            <a:avLst>
              <a:gd name="adj1" fmla="val -23181"/>
              <a:gd name="adj2" fmla="val 53343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" name="Oval 7"/>
          <p:cNvSpPr>
            <a:spLocks noChangeArrowheads="1"/>
          </p:cNvSpPr>
          <p:nvPr/>
        </p:nvSpPr>
        <p:spPr bwMode="auto">
          <a:xfrm>
            <a:off x="998765" y="746494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7F7F7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2" name="TextBox 1"/>
          <p:cNvSpPr>
            <a:spLocks noChangeArrowheads="1"/>
          </p:cNvSpPr>
          <p:nvPr/>
        </p:nvSpPr>
        <p:spPr bwMode="auto">
          <a:xfrm>
            <a:off x="2263815" y="832770"/>
            <a:ext cx="110799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主题</a:t>
            </a:r>
            <a:endParaRPr lang="en-US" altLang="zh-CN" sz="3600" dirty="0">
              <a:solidFill>
                <a:srgbClr val="595959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grpSp>
        <p:nvGrpSpPr>
          <p:cNvPr id="33" name="Group 19"/>
          <p:cNvGrpSpPr>
            <a:grpSpLocks/>
          </p:cNvGrpSpPr>
          <p:nvPr/>
        </p:nvGrpSpPr>
        <p:grpSpPr bwMode="auto">
          <a:xfrm>
            <a:off x="3328988" y="2632415"/>
            <a:ext cx="2673350" cy="1057584"/>
            <a:chOff x="0" y="0"/>
            <a:chExt cx="2391371" cy="1240856"/>
          </a:xfrm>
        </p:grpSpPr>
        <p:sp>
          <p:nvSpPr>
            <p:cNvPr id="34" name="TextBox 17"/>
            <p:cNvSpPr>
              <a:spLocks noChangeArrowheads="1"/>
            </p:cNvSpPr>
            <p:nvPr/>
          </p:nvSpPr>
          <p:spPr bwMode="auto">
            <a:xfrm>
              <a:off x="0" y="0"/>
              <a:ext cx="1343871" cy="469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1" dirty="0" smtClean="0">
                  <a:solidFill>
                    <a:srgbClr val="3F3F3F"/>
                  </a:solidFill>
                  <a:latin typeface="Open Sans" pitchFamily="2" charset="0"/>
                  <a:sym typeface="Open Sans" pitchFamily="2" charset="0"/>
                </a:rPr>
                <a:t>JMLR 2003</a:t>
              </a:r>
              <a:endParaRPr lang="en-US" altLang="zh-CN" sz="2000" b="1" dirty="0">
                <a:solidFill>
                  <a:srgbClr val="3F3F3F"/>
                </a:solidFill>
                <a:latin typeface="Open Sans" pitchFamily="2" charset="0"/>
                <a:sym typeface="Open Sans" pitchFamily="2" charset="0"/>
              </a:endParaRPr>
            </a:p>
          </p:txBody>
        </p:sp>
        <p:sp>
          <p:nvSpPr>
            <p:cNvPr id="35" name="Rectangle 18"/>
            <p:cNvSpPr>
              <a:spLocks noChangeArrowheads="1"/>
            </p:cNvSpPr>
            <p:nvPr/>
          </p:nvSpPr>
          <p:spPr bwMode="auto">
            <a:xfrm>
              <a:off x="0" y="410298"/>
              <a:ext cx="2391371" cy="830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zh-CN" altLang="en-US" sz="2000" dirty="0">
                  <a:solidFill>
                    <a:srgbClr val="00B0F0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基于相关词汇的多项式概率分布</a:t>
              </a:r>
              <a:endParaRPr lang="en-US" altLang="zh-CN" sz="2000" dirty="0">
                <a:solidFill>
                  <a:srgbClr val="00B0F0"/>
                </a:solidFill>
                <a:latin typeface="Open Sans"/>
                <a:ea typeface="楷体" panose="02010609060101010101" pitchFamily="49" charset="-122"/>
                <a:sym typeface="Open Sans" pitchFamily="2" charset="0"/>
              </a:endParaRPr>
            </a:p>
          </p:txBody>
        </p:sp>
      </p:grpSp>
      <p:grpSp>
        <p:nvGrpSpPr>
          <p:cNvPr id="36" name="Group 19"/>
          <p:cNvGrpSpPr>
            <a:grpSpLocks/>
          </p:cNvGrpSpPr>
          <p:nvPr/>
        </p:nvGrpSpPr>
        <p:grpSpPr bwMode="auto">
          <a:xfrm>
            <a:off x="6950074" y="1658783"/>
            <a:ext cx="3032125" cy="1057584"/>
            <a:chOff x="0" y="0"/>
            <a:chExt cx="2391371" cy="1240856"/>
          </a:xfrm>
        </p:grpSpPr>
        <p:sp>
          <p:nvSpPr>
            <p:cNvPr id="37" name="TextBox 17"/>
            <p:cNvSpPr>
              <a:spLocks noChangeArrowheads="1"/>
            </p:cNvSpPr>
            <p:nvPr/>
          </p:nvSpPr>
          <p:spPr bwMode="auto">
            <a:xfrm>
              <a:off x="0" y="0"/>
              <a:ext cx="1354269" cy="469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1" dirty="0" smtClean="0">
                  <a:solidFill>
                    <a:srgbClr val="3F3F3F"/>
                  </a:solidFill>
                  <a:latin typeface="Open Sans" pitchFamily="2" charset="0"/>
                  <a:sym typeface="Open Sans" pitchFamily="2" charset="0"/>
                </a:rPr>
                <a:t>EMNLP 2010</a:t>
              </a:r>
              <a:endParaRPr lang="en-US" altLang="zh-CN" sz="2000" b="1" dirty="0">
                <a:solidFill>
                  <a:srgbClr val="3F3F3F"/>
                </a:solidFill>
                <a:latin typeface="Open Sans" pitchFamily="2" charset="0"/>
                <a:sym typeface="Open Sans" pitchFamily="2" charset="0"/>
              </a:endParaRPr>
            </a:p>
          </p:txBody>
        </p:sp>
        <p:sp>
          <p:nvSpPr>
            <p:cNvPr id="38" name="Rectangle 18"/>
            <p:cNvSpPr>
              <a:spLocks noChangeArrowheads="1"/>
            </p:cNvSpPr>
            <p:nvPr/>
          </p:nvSpPr>
          <p:spPr bwMode="auto">
            <a:xfrm>
              <a:off x="0" y="410298"/>
              <a:ext cx="2391371" cy="830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zh-CN" altLang="en-US" sz="2000" dirty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基于领域</a:t>
              </a:r>
              <a:r>
                <a:rPr lang="zh-CN" altLang="en-US" sz="2000" dirty="0" smtClean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相关词汇</a:t>
              </a:r>
              <a:r>
                <a:rPr lang="zh-CN" altLang="en-US" sz="2000" dirty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网</a:t>
              </a:r>
              <a:r>
                <a:rPr lang="zh-CN" altLang="en-US" sz="2000" dirty="0" smtClean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的词汇</a:t>
              </a:r>
              <a:r>
                <a:rPr lang="zh-CN" altLang="en-US" sz="2000" dirty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之间</a:t>
              </a:r>
              <a:r>
                <a:rPr lang="zh-CN" altLang="en-US" sz="2000" dirty="0" smtClean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的</a:t>
              </a:r>
              <a:r>
                <a:rPr lang="zh-CN" altLang="en-US" sz="2000" dirty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关联</a:t>
              </a:r>
              <a:r>
                <a:rPr lang="zh-CN" altLang="en-US" sz="2000" dirty="0" smtClean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组合</a:t>
              </a:r>
              <a:endPara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endParaRPr>
            </a:p>
          </p:txBody>
        </p:sp>
      </p:grpSp>
      <p:grpSp>
        <p:nvGrpSpPr>
          <p:cNvPr id="39" name="Group 19"/>
          <p:cNvGrpSpPr>
            <a:grpSpLocks/>
          </p:cNvGrpSpPr>
          <p:nvPr/>
        </p:nvGrpSpPr>
        <p:grpSpPr bwMode="auto">
          <a:xfrm>
            <a:off x="8211212" y="3161207"/>
            <a:ext cx="3032125" cy="1057584"/>
            <a:chOff x="0" y="0"/>
            <a:chExt cx="2391371" cy="1240856"/>
          </a:xfrm>
        </p:grpSpPr>
        <p:sp>
          <p:nvSpPr>
            <p:cNvPr id="40" name="TextBox 17"/>
            <p:cNvSpPr>
              <a:spLocks noChangeArrowheads="1"/>
            </p:cNvSpPr>
            <p:nvPr/>
          </p:nvSpPr>
          <p:spPr bwMode="auto">
            <a:xfrm>
              <a:off x="0" y="0"/>
              <a:ext cx="1184858" cy="469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1" dirty="0" smtClean="0">
                  <a:solidFill>
                    <a:srgbClr val="3F3F3F"/>
                  </a:solidFill>
                  <a:latin typeface="Open Sans" pitchFamily="2" charset="0"/>
                  <a:sym typeface="Open Sans" pitchFamily="2" charset="0"/>
                </a:rPr>
                <a:t>SIGIR 2013</a:t>
              </a:r>
              <a:endParaRPr lang="en-US" altLang="zh-CN" sz="2000" b="1" dirty="0">
                <a:solidFill>
                  <a:srgbClr val="3F3F3F"/>
                </a:solidFill>
                <a:latin typeface="Open Sans" pitchFamily="2" charset="0"/>
                <a:sym typeface="Open Sans" pitchFamily="2" charset="0"/>
              </a:endParaRPr>
            </a:p>
          </p:txBody>
        </p:sp>
        <p:sp>
          <p:nvSpPr>
            <p:cNvPr id="41" name="Rectangle 18"/>
            <p:cNvSpPr>
              <a:spLocks noChangeArrowheads="1"/>
            </p:cNvSpPr>
            <p:nvPr/>
          </p:nvSpPr>
          <p:spPr bwMode="auto">
            <a:xfrm>
              <a:off x="0" y="410298"/>
              <a:ext cx="2391371" cy="830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zh-CN" altLang="en-US" sz="2000" dirty="0">
                  <a:solidFill>
                    <a:srgbClr val="595959"/>
                  </a:solidFill>
                  <a:latin typeface="Open Sans"/>
                  <a:ea typeface="楷体" panose="02010609060101010101" pitchFamily="49" charset="-122"/>
                  <a:sym typeface="Open Sans" pitchFamily="2" charset="0"/>
                </a:rPr>
                <a:t>关于事件文本、事件相关短语的聚簇</a:t>
              </a:r>
              <a:endPara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199551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4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1987" name="Rectangle 6"/>
          <p:cNvSpPr>
            <a:spLocks noChangeArrowheads="1"/>
          </p:cNvSpPr>
          <p:nvPr/>
        </p:nvSpPr>
        <p:spPr bwMode="auto">
          <a:xfrm>
            <a:off x="0" y="1218556"/>
            <a:ext cx="12192000" cy="18716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41988" name="Group 15"/>
          <p:cNvGrpSpPr>
            <a:grpSpLocks/>
          </p:cNvGrpSpPr>
          <p:nvPr/>
        </p:nvGrpSpPr>
        <p:grpSpPr bwMode="auto">
          <a:xfrm>
            <a:off x="4419066" y="1762478"/>
            <a:ext cx="3848953" cy="877213"/>
            <a:chOff x="0" y="7484"/>
            <a:chExt cx="3849408" cy="877584"/>
          </a:xfrm>
        </p:grpSpPr>
        <p:sp>
          <p:nvSpPr>
            <p:cNvPr id="41989" name="Oval 12"/>
            <p:cNvSpPr>
              <a:spLocks noChangeArrowheads="1"/>
            </p:cNvSpPr>
            <p:nvPr/>
          </p:nvSpPr>
          <p:spPr bwMode="auto">
            <a:xfrm>
              <a:off x="0" y="7484"/>
              <a:ext cx="877584" cy="877584"/>
            </a:xfrm>
            <a:prstGeom prst="ellipse">
              <a:avLst/>
            </a:prstGeom>
            <a:noFill/>
            <a:ln w="28575">
              <a:solidFill>
                <a:schemeClr val="bg1">
                  <a:lumMod val="95000"/>
                </a:scheme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rgbClr val="7F7F7F"/>
                  </a:solidFill>
                  <a:latin typeface="Simple-Line-Icons" pitchFamily="2" charset="2"/>
                  <a:sym typeface="Simple-Line-Icons" pitchFamily="2" charset="2"/>
                </a:rPr>
                <a:t></a:t>
              </a:r>
              <a:endParaRPr lang="en-US" altLang="zh-CN" sz="2800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41990" name="TextBox 13"/>
            <p:cNvSpPr>
              <a:spLocks noChangeArrowheads="1"/>
            </p:cNvSpPr>
            <p:nvPr/>
          </p:nvSpPr>
          <p:spPr bwMode="auto">
            <a:xfrm>
              <a:off x="1125263" y="122973"/>
              <a:ext cx="2724145" cy="6466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600" dirty="0" smtClean="0">
                  <a:solidFill>
                    <a:srgbClr val="FFFFFF"/>
                  </a:solidFill>
                  <a:latin typeface="Open Sans"/>
                  <a:ea typeface="楷体" panose="02010609060101010101" pitchFamily="49" charset="-122"/>
                  <a:sym typeface="GeosansLight" pitchFamily="2" charset="0"/>
                </a:rPr>
                <a:t>LDA</a:t>
              </a:r>
              <a:r>
                <a:rPr lang="zh-CN" altLang="en-US" sz="3600" dirty="0" smtClean="0">
                  <a:solidFill>
                    <a:srgbClr val="FFFFFF"/>
                  </a:solidFill>
                  <a:latin typeface="Open Sans"/>
                  <a:ea typeface="楷体" panose="02010609060101010101" pitchFamily="49" charset="-122"/>
                  <a:sym typeface="GeosansLight" pitchFamily="2" charset="0"/>
                </a:rPr>
                <a:t>主题</a:t>
              </a:r>
              <a:r>
                <a:rPr lang="zh-CN" altLang="en-US" sz="3600" dirty="0">
                  <a:solidFill>
                    <a:srgbClr val="FFFFFF"/>
                  </a:solidFill>
                  <a:latin typeface="Open Sans"/>
                  <a:ea typeface="楷体" panose="02010609060101010101" pitchFamily="49" charset="-122"/>
                  <a:sym typeface="GeosansLight" pitchFamily="2" charset="0"/>
                </a:rPr>
                <a:t>建模</a:t>
              </a:r>
              <a:endParaRPr lang="en-US" altLang="zh-CN" sz="3600" dirty="0">
                <a:solidFill>
                  <a:srgbClr val="FFFFFF"/>
                </a:solidFill>
                <a:latin typeface="Open Sans"/>
                <a:ea typeface="楷体" panose="02010609060101010101" pitchFamily="49" charset="-122"/>
                <a:sym typeface="GeosansLigh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523697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9" name="Rectangle 10"/>
          <p:cNvSpPr>
            <a:spLocks noChangeArrowheads="1"/>
          </p:cNvSpPr>
          <p:nvPr/>
        </p:nvSpPr>
        <p:spPr bwMode="auto">
          <a:xfrm>
            <a:off x="934222" y="1504949"/>
            <a:ext cx="6647678" cy="4259263"/>
          </a:xfrm>
          <a:prstGeom prst="rect">
            <a:avLst/>
          </a:prstGeom>
          <a:solidFill>
            <a:srgbClr val="D8D8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dirty="0">
              <a:solidFill>
                <a:srgbClr val="262626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8920" name="Rectangle 22"/>
          <p:cNvSpPr>
            <a:spLocks noChangeArrowheads="1"/>
          </p:cNvSpPr>
          <p:nvPr/>
        </p:nvSpPr>
        <p:spPr bwMode="auto">
          <a:xfrm>
            <a:off x="5167313" y="1828800"/>
            <a:ext cx="6157912" cy="1057275"/>
          </a:xfrm>
          <a:prstGeom prst="rect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BA9305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dirty="0" smtClean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LDA(Latent </a:t>
            </a:r>
            <a:r>
              <a:rPr lang="en-US" altLang="zh-CN" sz="2000" dirty="0" err="1" smtClean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Dirichlet</a:t>
            </a:r>
            <a:r>
              <a:rPr lang="en-US" altLang="zh-CN" sz="2000" dirty="0" smtClean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 Allocation</a:t>
            </a:r>
            <a:r>
              <a:rPr lang="zh-CN" altLang="en-US" sz="2000" dirty="0" smtClean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，潜在狄利克雷分布</a:t>
            </a:r>
            <a:r>
              <a:rPr lang="en-US" altLang="zh-CN" sz="2000" dirty="0" smtClean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)</a:t>
            </a:r>
            <a:r>
              <a:rPr lang="zh-CN" altLang="en-US" sz="2000" dirty="0" smtClean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是</a:t>
            </a:r>
            <a:r>
              <a:rPr lang="zh-CN" altLang="en-US" sz="2000" dirty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一个“文档</a:t>
            </a:r>
            <a:r>
              <a:rPr lang="en-US" altLang="zh-CN" sz="2000" dirty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</a:t>
            </a:r>
            <a:r>
              <a:rPr lang="en-US" altLang="zh-CN" sz="2000" dirty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rgbClr val="F2F2F2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词汇”三层概率模型</a:t>
            </a:r>
            <a:endParaRPr lang="en-US" altLang="zh-CN" sz="2000" dirty="0">
              <a:solidFill>
                <a:srgbClr val="F2F2F2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119573" y="1979611"/>
            <a:ext cx="1392652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4117526"/>
              </p:ext>
            </p:extLst>
          </p:nvPr>
        </p:nvGraphicFramePr>
        <p:xfrm>
          <a:off x="934222" y="2120580"/>
          <a:ext cx="6835003" cy="29940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5" name="Visio" r:id="rId3" imgW="5506759" imgH="2387427" progId="Visio.Drawing.15">
                  <p:embed/>
                </p:oleObj>
              </mc:Choice>
              <mc:Fallback>
                <p:oleObj name="Visio" r:id="rId3" imgW="5506759" imgH="2387427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4222" y="2120580"/>
                        <a:ext cx="6835003" cy="299402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Oval 7"/>
          <p:cNvSpPr>
            <a:spLocks noChangeArrowheads="1"/>
          </p:cNvSpPr>
          <p:nvPr/>
        </p:nvSpPr>
        <p:spPr bwMode="auto">
          <a:xfrm>
            <a:off x="998765" y="622669"/>
            <a:ext cx="876300" cy="877888"/>
          </a:xfrm>
          <a:prstGeom prst="ellipse">
            <a:avLst/>
          </a:prstGeom>
          <a:noFill/>
          <a:ln w="635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7F7F7F"/>
                </a:solidFill>
                <a:latin typeface="Simple-Line-Icons" pitchFamily="2" charset="2"/>
                <a:sym typeface="Simple-Line-Icons" pitchFamily="2" charset="2"/>
              </a:rPr>
              <a:t></a:t>
            </a:r>
            <a:endParaRPr lang="en-US" altLang="zh-CN" sz="2800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0" name="TextBox 1"/>
          <p:cNvSpPr>
            <a:spLocks noChangeArrowheads="1"/>
          </p:cNvSpPr>
          <p:nvPr/>
        </p:nvSpPr>
        <p:spPr bwMode="auto">
          <a:xfrm>
            <a:off x="2263815" y="708945"/>
            <a:ext cx="272382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LDA</a:t>
            </a:r>
            <a:r>
              <a:rPr lang="zh-CN" altLang="en-US" sz="3600" dirty="0" smtClean="0">
                <a:solidFill>
                  <a:srgbClr val="59595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GeosansLight" pitchFamily="2" charset="0"/>
              </a:rPr>
              <a:t>主题模型</a:t>
            </a:r>
            <a:endParaRPr lang="en-US" altLang="zh-CN" sz="3600" dirty="0">
              <a:solidFill>
                <a:srgbClr val="595959"/>
              </a:solidFill>
              <a:latin typeface="楷体" panose="02010609060101010101" pitchFamily="49" charset="-122"/>
              <a:ea typeface="楷体" panose="02010609060101010101" pitchFamily="49" charset="-122"/>
              <a:sym typeface="GeosansLight" pitchFamily="2" charset="0"/>
            </a:endParaRPr>
          </a:p>
        </p:txBody>
      </p:sp>
      <p:sp>
        <p:nvSpPr>
          <p:cNvPr id="21" name="Rectangle 17"/>
          <p:cNvSpPr>
            <a:spLocks noChangeArrowheads="1"/>
          </p:cNvSpPr>
          <p:nvPr/>
        </p:nvSpPr>
        <p:spPr bwMode="auto">
          <a:xfrm>
            <a:off x="7839075" y="3267874"/>
            <a:ext cx="3933825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“文档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主题”、“主题</a:t>
            </a:r>
            <a:r>
              <a:rPr lang="en-US" altLang="zh-CN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-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词汇”之间的关系均服从多项式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分布，而</a:t>
            </a:r>
            <a:r>
              <a:rPr lang="zh-CN" altLang="en-US" sz="2000" dirty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这两个多项式分布的先验参数又服从</a:t>
            </a:r>
            <a:r>
              <a:rPr lang="en-US" altLang="zh-CN" sz="2000" dirty="0" err="1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Dirichlet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先验分布。</a:t>
            </a:r>
            <a:endParaRPr lang="en-US" altLang="zh-CN" sz="2000" dirty="0" smtClean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  <a:p>
            <a:pPr algn="just" eaLnBrk="1" hangingPunct="1"/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即有两个</a:t>
            </a:r>
            <a:r>
              <a:rPr lang="en-US" altLang="zh-CN" sz="2000" dirty="0" err="1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Dirichlet</a:t>
            </a:r>
            <a:r>
              <a:rPr lang="zh-CN" altLang="en-US" sz="2000" dirty="0" smtClean="0">
                <a:solidFill>
                  <a:srgbClr val="595959"/>
                </a:solidFill>
                <a:latin typeface="Open Sans"/>
                <a:ea typeface="楷体" panose="02010609060101010101" pitchFamily="49" charset="-122"/>
                <a:sym typeface="Open Sans" pitchFamily="2" charset="0"/>
              </a:rPr>
              <a:t>多项式共轭结构。</a:t>
            </a:r>
            <a:endParaRPr lang="zh-CN" altLang="en-US" sz="2000" dirty="0">
              <a:solidFill>
                <a:srgbClr val="595959"/>
              </a:solidFill>
              <a:latin typeface="Open Sans"/>
              <a:ea typeface="楷体" panose="02010609060101010101" pitchFamily="49" charset="-122"/>
              <a:sym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1993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FFFFFF"/>
      </a:accent3>
      <a:accent4>
        <a:srgbClr val="000000"/>
      </a:accent4>
      <a:accent5>
        <a:srgbClr val="FFE1AA"/>
      </a:accent5>
      <a:accent6>
        <a:srgbClr val="E18519"/>
      </a:accent6>
      <a:hlink>
        <a:srgbClr val="2998E3"/>
      </a:hlink>
      <a:folHlink>
        <a:srgbClr val="7F723D"/>
      </a:folHlink>
    </a:clrScheme>
    <a:fontScheme name="Office Theme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490</TotalTime>
  <Pages>0</Pages>
  <Words>1085</Words>
  <Characters>0</Characters>
  <Application>Microsoft Office PowerPoint</Application>
  <DocSecurity>0</DocSecurity>
  <PresentationFormat>自定义</PresentationFormat>
  <Lines>0</Lines>
  <Paragraphs>119</Paragraphs>
  <Slides>19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2" baseType="lpstr">
      <vt:lpstr>Office Theme</vt:lpstr>
      <vt:lpstr>Equation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user</dc:creator>
  <cp:keywords/>
  <dc:description/>
  <cp:lastModifiedBy>CSB506</cp:lastModifiedBy>
  <cp:revision>301</cp:revision>
  <dcterms:created xsi:type="dcterms:W3CDTF">2014-06-17T03:21:00Z</dcterms:created>
  <dcterms:modified xsi:type="dcterms:W3CDTF">2016-07-26T13:40:52Z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2052-9.1.0.5133</vt:lpwstr>
  </property>
</Properties>
</file>

<file path=docProps/thumbnail.jpeg>
</file>